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tags/tag59.xml" ContentType="application/vnd.openxmlformats-officedocument.presentationml.tags+xml"/>
  <Override PartName="/ppt/notesSlides/notesSlide6.xml" ContentType="application/vnd.openxmlformats-officedocument.presentationml.notesSlide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444" r:id="rId3"/>
    <p:sldId id="500" r:id="rId4"/>
    <p:sldId id="595" r:id="rId5"/>
    <p:sldId id="597" r:id="rId6"/>
    <p:sldId id="596" r:id="rId7"/>
    <p:sldId id="598" r:id="rId8"/>
    <p:sldId id="599" r:id="rId9"/>
    <p:sldId id="600" r:id="rId10"/>
    <p:sldId id="601" r:id="rId11"/>
    <p:sldId id="602" r:id="rId12"/>
    <p:sldId id="603" r:id="rId13"/>
    <p:sldId id="604" r:id="rId14"/>
    <p:sldId id="605" r:id="rId15"/>
    <p:sldId id="606" r:id="rId16"/>
    <p:sldId id="607" r:id="rId17"/>
    <p:sldId id="527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7" r:id="rId26"/>
    <p:sldId id="616" r:id="rId27"/>
    <p:sldId id="618" r:id="rId28"/>
    <p:sldId id="624" r:id="rId29"/>
    <p:sldId id="621" r:id="rId30"/>
    <p:sldId id="620" r:id="rId31"/>
    <p:sldId id="622" r:id="rId32"/>
    <p:sldId id="619" r:id="rId33"/>
    <p:sldId id="623" r:id="rId34"/>
    <p:sldId id="627" r:id="rId35"/>
    <p:sldId id="626" r:id="rId36"/>
    <p:sldId id="629" r:id="rId37"/>
    <p:sldId id="628" r:id="rId38"/>
    <p:sldId id="589" r:id="rId39"/>
    <p:sldId id="501" r:id="rId40"/>
    <p:sldId id="287" r:id="rId41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BFCFC"/>
    <a:srgbClr val="203864"/>
    <a:srgbClr val="96999C"/>
    <a:srgbClr val="E51D29"/>
    <a:srgbClr val="1F609E"/>
    <a:srgbClr val="FBFBFB"/>
    <a:srgbClr val="248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1022" autoAdjust="0"/>
  </p:normalViewPr>
  <p:slideViewPr>
    <p:cSldViewPr snapToGrid="0">
      <p:cViewPr varScale="1">
        <p:scale>
          <a:sx n="77" d="100"/>
          <a:sy n="77" d="100"/>
        </p:scale>
        <p:origin x="629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DFBE9-FF05-45EF-926B-046C96D2C698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F95D6-AFEE-4D0D-974C-177772632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72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932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215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150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79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464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711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353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03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85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657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17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07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989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359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83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927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17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8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199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402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929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39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81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https://binhack.readthedocs.io/zh/latest/virtual/index.html</a:t>
            </a:r>
          </a:p>
          <a:p>
            <a:r>
              <a:rPr lang="en-US" altLang="zh-CN" dirty="0"/>
              <a:t>https://book.crifan.com/books/explore_underlying_mechanism_binary_security/website/windows/tools/</a:t>
            </a:r>
          </a:p>
          <a:p>
            <a:r>
              <a:rPr lang="en-US" altLang="zh-CN" dirty="0"/>
              <a:t>https://github.com/BinSecurity/BinSecurity?tab=readme-ov-file</a:t>
            </a:r>
          </a:p>
          <a:p>
            <a:r>
              <a:rPr lang="en-US" altLang="zh-CN" dirty="0"/>
              <a:t>https://ctf-wiki.org/en/pwn/linux/user-mode/environment/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1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Radare2</a:t>
            </a:r>
            <a:r>
              <a:rPr lang="zh-CN" altLang="en-US" dirty="0"/>
              <a:t>手册</a:t>
            </a:r>
          </a:p>
          <a:p>
            <a:r>
              <a:rPr lang="en-US" altLang="zh-CN" dirty="0"/>
              <a:t> https://heersin.gitbook.io/radare2/intro-8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180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71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082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68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F95D6-AFEE-4D0D-974C-177772632C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9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首末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8" y="338606"/>
            <a:ext cx="1368805" cy="536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内容页_左中右结构_书法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158914"/>
            <a:ext cx="1130008" cy="442536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972733" y="1"/>
            <a:ext cx="8166947" cy="730462"/>
          </a:xfrm>
          <a:prstGeom prst="rect">
            <a:avLst/>
          </a:prstGeom>
        </p:spPr>
        <p:txBody>
          <a:bodyPr anchor="ctr" anchorCtr="0"/>
          <a:lstStyle>
            <a:lvl1pPr algn="l">
              <a:defRPr sz="2800" b="1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内容页_左中右居中_书法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972733" y="1"/>
            <a:ext cx="8166947" cy="730462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="1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158914"/>
            <a:ext cx="1130008" cy="4425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内容页_左中右_思源体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972733" y="1"/>
            <a:ext cx="7943427" cy="730462"/>
          </a:xfrm>
          <a:prstGeom prst="rect">
            <a:avLst/>
          </a:prstGeom>
        </p:spPr>
        <p:txBody>
          <a:bodyPr anchor="ctr" anchorCtr="0"/>
          <a:lstStyle>
            <a:lvl1pPr algn="l">
              <a:defRPr sz="2800" b="1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158914"/>
            <a:ext cx="1130008" cy="4425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内容页_左中右居中_思源体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972733" y="1"/>
            <a:ext cx="7943427" cy="730462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="1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158914"/>
            <a:ext cx="1130008" cy="4425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内容页_下置标题_书法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44338" y="791846"/>
            <a:ext cx="10980302" cy="545887"/>
          </a:xfrm>
          <a:prstGeom prst="rect">
            <a:avLst/>
          </a:prstGeom>
        </p:spPr>
        <p:txBody>
          <a:bodyPr anchor="ctr" anchorCtr="0"/>
          <a:lstStyle>
            <a:lvl1pPr>
              <a:defRPr sz="2800" b="1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964346"/>
            <a:ext cx="182622" cy="200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158914"/>
            <a:ext cx="1130008" cy="4425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内容页_下置标题_思源体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44338" y="791846"/>
            <a:ext cx="10980302" cy="545887"/>
          </a:xfrm>
          <a:prstGeom prst="rect">
            <a:avLst/>
          </a:prstGeom>
        </p:spPr>
        <p:txBody>
          <a:bodyPr anchor="ctr" anchorCtr="0"/>
          <a:lstStyle>
            <a:lvl1pPr>
              <a:defRPr sz="2800" b="1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964346"/>
            <a:ext cx="182622" cy="200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158914"/>
            <a:ext cx="1130008" cy="4425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颜色说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58520" y="791845"/>
            <a:ext cx="10515600" cy="721995"/>
          </a:xfrm>
          <a:prstGeom prst="rect">
            <a:avLst/>
          </a:prstGeom>
        </p:spPr>
        <p:txBody>
          <a:bodyPr anchor="ctr" anchorCtr="0"/>
          <a:lstStyle>
            <a:lvl1pPr>
              <a:defRPr sz="3200" b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蓝色色值：红</a:t>
            </a:r>
            <a:r>
              <a:rPr lang="en-US" altLang="zh-CN" dirty="0"/>
              <a:t>31 </a:t>
            </a:r>
            <a:r>
              <a:rPr lang="zh-CN" altLang="en-US" dirty="0"/>
              <a:t>绿</a:t>
            </a:r>
            <a:r>
              <a:rPr lang="en-US" altLang="zh-CN" dirty="0"/>
              <a:t>96 </a:t>
            </a:r>
            <a:r>
              <a:rPr lang="zh-CN" altLang="en-US" dirty="0"/>
              <a:t>蓝</a:t>
            </a:r>
            <a:r>
              <a:rPr lang="en-US" altLang="zh-CN" dirty="0"/>
              <a:t>158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858520" y="1648918"/>
            <a:ext cx="1794739" cy="1588957"/>
          </a:xfrm>
          <a:prstGeom prst="rect">
            <a:avLst/>
          </a:prstGeom>
          <a:solidFill>
            <a:srgbClr val="1F60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858520" y="3372953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字体颜色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“取色器”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点击上方色块即可提取颜色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158914"/>
            <a:ext cx="1130008" cy="4425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646733" y="769711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5150733" y="769711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912333" y="769711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目录_6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1" y="722591"/>
            <a:ext cx="10981278" cy="2192444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28737" y="1798493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4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06818" y="4513238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二</a:t>
            </a:r>
          </a:p>
        </p:txBody>
      </p:sp>
      <p:sp>
        <p:nvSpPr>
          <p:cNvPr id="5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605361" y="5428809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三</a:t>
            </a:r>
          </a:p>
        </p:txBody>
      </p:sp>
      <p:sp>
        <p:nvSpPr>
          <p:cNvPr id="6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1" y="3555545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一</a:t>
            </a:r>
          </a:p>
        </p:txBody>
      </p:sp>
      <p:sp>
        <p:nvSpPr>
          <p:cNvPr id="7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978" y="3555545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1236978" y="4513238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9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978" y="5428809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6554657" y="4513238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五</a:t>
            </a: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53200" y="5428809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六</a:t>
            </a:r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18" hasCustomPrompt="1"/>
          </p:nvPr>
        </p:nvSpPr>
        <p:spPr>
          <a:xfrm>
            <a:off x="6553200" y="3555545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四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19" hasCustomPrompt="1"/>
          </p:nvPr>
        </p:nvSpPr>
        <p:spPr>
          <a:xfrm>
            <a:off x="7184817" y="3555545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20" hasCustomPrompt="1"/>
          </p:nvPr>
        </p:nvSpPr>
        <p:spPr>
          <a:xfrm>
            <a:off x="7184817" y="4513238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21" hasCustomPrompt="1"/>
          </p:nvPr>
        </p:nvSpPr>
        <p:spPr>
          <a:xfrm>
            <a:off x="7184817" y="5428809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目录_8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06818" y="3436278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二</a:t>
            </a:r>
          </a:p>
        </p:txBody>
      </p:sp>
      <p:sp>
        <p:nvSpPr>
          <p:cNvPr id="5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605361" y="4351849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三</a:t>
            </a:r>
          </a:p>
        </p:txBody>
      </p:sp>
      <p:sp>
        <p:nvSpPr>
          <p:cNvPr id="6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1" y="2478585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一</a:t>
            </a:r>
          </a:p>
        </p:txBody>
      </p:sp>
      <p:sp>
        <p:nvSpPr>
          <p:cNvPr id="7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978" y="2478585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1236978" y="3436278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9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978" y="4351849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6554657" y="3436278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六</a:t>
            </a: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53200" y="4351849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七</a:t>
            </a:r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18" hasCustomPrompt="1"/>
          </p:nvPr>
        </p:nvSpPr>
        <p:spPr>
          <a:xfrm>
            <a:off x="6553200" y="2478585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五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19" hasCustomPrompt="1"/>
          </p:nvPr>
        </p:nvSpPr>
        <p:spPr>
          <a:xfrm>
            <a:off x="7184817" y="2478585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20" hasCustomPrompt="1"/>
          </p:nvPr>
        </p:nvSpPr>
        <p:spPr>
          <a:xfrm>
            <a:off x="7184817" y="3436278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21" hasCustomPrompt="1"/>
          </p:nvPr>
        </p:nvSpPr>
        <p:spPr>
          <a:xfrm>
            <a:off x="7184817" y="4351849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1" y="454816"/>
            <a:ext cx="10981278" cy="1525178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728737" y="880276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22" hasCustomPrompt="1"/>
          </p:nvPr>
        </p:nvSpPr>
        <p:spPr>
          <a:xfrm>
            <a:off x="605361" y="5299382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四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23" hasCustomPrompt="1"/>
          </p:nvPr>
        </p:nvSpPr>
        <p:spPr>
          <a:xfrm>
            <a:off x="1236978" y="5299382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24" hasCustomPrompt="1"/>
          </p:nvPr>
        </p:nvSpPr>
        <p:spPr>
          <a:xfrm>
            <a:off x="6553200" y="5299382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八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5" hasCustomPrompt="1"/>
          </p:nvPr>
        </p:nvSpPr>
        <p:spPr>
          <a:xfrm>
            <a:off x="7184817" y="5299382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目录_长标题5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1" y="454816"/>
            <a:ext cx="10981278" cy="1525178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28737" y="880276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4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06818" y="3292027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二</a:t>
            </a:r>
          </a:p>
        </p:txBody>
      </p:sp>
      <p:sp>
        <p:nvSpPr>
          <p:cNvPr id="5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605361" y="4163211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三</a:t>
            </a:r>
          </a:p>
        </p:txBody>
      </p:sp>
      <p:sp>
        <p:nvSpPr>
          <p:cNvPr id="6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1" y="2415614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一</a:t>
            </a:r>
          </a:p>
        </p:txBody>
      </p:sp>
      <p:sp>
        <p:nvSpPr>
          <p:cNvPr id="7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977" y="2415614"/>
            <a:ext cx="1034966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长标题适用</a:t>
            </a:r>
          </a:p>
        </p:txBody>
      </p:sp>
      <p:sp>
        <p:nvSpPr>
          <p:cNvPr id="8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1236977" y="3292027"/>
            <a:ext cx="1034966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长标题适用</a:t>
            </a:r>
          </a:p>
        </p:txBody>
      </p:sp>
      <p:sp>
        <p:nvSpPr>
          <p:cNvPr id="9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977" y="4163211"/>
            <a:ext cx="1034966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长标题适用</a:t>
            </a:r>
          </a:p>
        </p:txBody>
      </p:sp>
      <p:sp>
        <p:nvSpPr>
          <p:cNvPr id="16" name="文本占位符 20"/>
          <p:cNvSpPr>
            <a:spLocks noGrp="1"/>
          </p:cNvSpPr>
          <p:nvPr>
            <p:ph type="body" sz="quarter" idx="22" hasCustomPrompt="1"/>
          </p:nvPr>
        </p:nvSpPr>
        <p:spPr>
          <a:xfrm>
            <a:off x="605361" y="5039624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四</a:t>
            </a:r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23" hasCustomPrompt="1"/>
          </p:nvPr>
        </p:nvSpPr>
        <p:spPr>
          <a:xfrm>
            <a:off x="1236977" y="5039624"/>
            <a:ext cx="1034966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长标题适用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5361" y="5910808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五</a:t>
            </a:r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25" hasCustomPrompt="1"/>
          </p:nvPr>
        </p:nvSpPr>
        <p:spPr>
          <a:xfrm>
            <a:off x="1236977" y="5910808"/>
            <a:ext cx="1034966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长标题适用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试验性版式_复合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605361" y="4373651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三</a:t>
            </a:r>
          </a:p>
        </p:txBody>
      </p:sp>
      <p:sp>
        <p:nvSpPr>
          <p:cNvPr id="6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1" y="2478585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一</a:t>
            </a:r>
          </a:p>
        </p:txBody>
      </p:sp>
      <p:sp>
        <p:nvSpPr>
          <p:cNvPr id="7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236978" y="2478585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9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36978" y="4373651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53200" y="4373651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六</a:t>
            </a:r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18" hasCustomPrompt="1"/>
          </p:nvPr>
        </p:nvSpPr>
        <p:spPr>
          <a:xfrm>
            <a:off x="6553200" y="2478585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五</a:t>
            </a:r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19" hasCustomPrompt="1"/>
          </p:nvPr>
        </p:nvSpPr>
        <p:spPr>
          <a:xfrm>
            <a:off x="7184817" y="2478585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21" hasCustomPrompt="1"/>
          </p:nvPr>
        </p:nvSpPr>
        <p:spPr>
          <a:xfrm>
            <a:off x="7184817" y="4373651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1" y="454816"/>
            <a:ext cx="10981278" cy="1525178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728737" y="880276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22" hasCustomPrompt="1"/>
          </p:nvPr>
        </p:nvSpPr>
        <p:spPr>
          <a:xfrm>
            <a:off x="605361" y="5321184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四</a:t>
            </a:r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23" hasCustomPrompt="1"/>
          </p:nvPr>
        </p:nvSpPr>
        <p:spPr>
          <a:xfrm>
            <a:off x="1236978" y="5321184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24" hasCustomPrompt="1"/>
          </p:nvPr>
        </p:nvSpPr>
        <p:spPr>
          <a:xfrm>
            <a:off x="6553200" y="5321184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七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5" hasCustomPrompt="1"/>
          </p:nvPr>
        </p:nvSpPr>
        <p:spPr>
          <a:xfrm>
            <a:off x="7184817" y="5321184"/>
            <a:ext cx="440182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标题单行</a:t>
            </a:r>
            <a:r>
              <a:rPr lang="en-US" altLang="zh-CN" dirty="0"/>
              <a:t>15</a:t>
            </a:r>
            <a:r>
              <a:rPr lang="zh-CN" altLang="en-US" dirty="0"/>
              <a:t>字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06818" y="3426118"/>
            <a:ext cx="547371" cy="545914"/>
          </a:xfrm>
          <a:prstGeom prst="rect">
            <a:avLst/>
          </a:prstGeom>
          <a:solidFill>
            <a:srgbClr val="1F609E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二</a:t>
            </a:r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1236977" y="3426118"/>
            <a:ext cx="10349662" cy="545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l">
              <a:buNone/>
              <a:defRPr sz="2200" b="1">
                <a:solidFill>
                  <a:srgbClr val="5A5C5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长标题适用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过渡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3019007"/>
            <a:ext cx="1628747" cy="637853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H="1">
            <a:off x="6035995" y="2681288"/>
            <a:ext cx="436084" cy="1299046"/>
          </a:xfrm>
          <a:prstGeom prst="line">
            <a:avLst/>
          </a:prstGeom>
          <a:ln w="76200">
            <a:solidFill>
              <a:srgbClr val="1F6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776720" y="2473589"/>
            <a:ext cx="4693920" cy="1655761"/>
          </a:xfrm>
          <a:prstGeom prst="rect">
            <a:avLst/>
          </a:prstGeom>
        </p:spPr>
        <p:txBody>
          <a:bodyPr anchor="ctr"/>
          <a:lstStyle>
            <a:lvl1pPr>
              <a:defRPr sz="5600" b="1">
                <a:solidFill>
                  <a:srgbClr val="4B4D4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单行</a:t>
            </a:r>
            <a:r>
              <a:rPr lang="en-US" altLang="zh-CN" dirty="0"/>
              <a:t>6</a:t>
            </a:r>
            <a:r>
              <a:rPr lang="zh-CN" altLang="en-US" dirty="0"/>
              <a:t>个字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38416" y="2473589"/>
            <a:ext cx="2246631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400" b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过渡页双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H="1">
            <a:off x="6035995" y="2681288"/>
            <a:ext cx="436084" cy="1299046"/>
          </a:xfrm>
          <a:prstGeom prst="line">
            <a:avLst/>
          </a:prstGeom>
          <a:ln w="76200">
            <a:solidFill>
              <a:srgbClr val="1F6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38416" y="2473589"/>
            <a:ext cx="2246631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400" i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三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6776720" y="2607628"/>
            <a:ext cx="4683760" cy="151679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400" b="1">
                <a:solidFill>
                  <a:srgbClr val="4B4D4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多行</a:t>
            </a:r>
            <a:r>
              <a:rPr lang="en-US" altLang="zh-CN" dirty="0"/>
              <a:t>44</a:t>
            </a:r>
            <a:r>
              <a:rPr lang="zh-CN" altLang="en-US" dirty="0"/>
              <a:t>号字体多行</a:t>
            </a:r>
            <a:r>
              <a:rPr lang="en-US" altLang="zh-CN" dirty="0"/>
              <a:t>44</a:t>
            </a:r>
            <a:r>
              <a:rPr lang="zh-CN" altLang="en-US" dirty="0"/>
              <a:t>号字体多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3" y="3019007"/>
            <a:ext cx="1628747" cy="6378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内容页_左侧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16" y="158914"/>
            <a:ext cx="1130008" cy="442536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972733" y="1"/>
            <a:ext cx="9619827" cy="730462"/>
          </a:xfrm>
          <a:prstGeom prst="rect">
            <a:avLst/>
          </a:prstGeom>
        </p:spPr>
        <p:txBody>
          <a:bodyPr anchor="ctr" anchorCtr="0"/>
          <a:lstStyle>
            <a:lvl1pPr algn="l">
              <a:defRPr sz="2800" b="1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内容页_右侧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765" y="158914"/>
            <a:ext cx="1130008" cy="442536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30200" y="1"/>
            <a:ext cx="9619827" cy="730462"/>
          </a:xfrm>
          <a:prstGeom prst="rect">
            <a:avLst/>
          </a:prstGeom>
        </p:spPr>
        <p:txBody>
          <a:bodyPr anchor="ctr" anchorCtr="0"/>
          <a:lstStyle>
            <a:lvl1pPr algn="l">
              <a:defRPr sz="2800" b="1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slideLayout" Target="../slideLayouts/slideLayout8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www.freebuf.com/articles/system/173903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hyperlink" Target="https://github.com/WinMin/awesome-vm-exploit" TargetMode="Externa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5%AE%A2%E6%88%B7%E7%AB%A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donas/linux-exploit-suggester-2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2" Type="http://schemas.openxmlformats.org/officeDocument/2006/relationships/tags" Target="../tags/tag76.xml"/><Relationship Id="rId16" Type="http://schemas.openxmlformats.org/officeDocument/2006/relationships/slideLayout" Target="../slideLayouts/slideLayout8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6" Type="http://schemas.openxmlformats.org/officeDocument/2006/relationships/slideLayout" Target="../slideLayouts/slideLayout8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767725"/>
            <a:ext cx="11406505" cy="70788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pitchFamily="18" charset="-122"/>
              </a:rPr>
              <a:t>Linux</a:t>
            </a:r>
            <a:r>
              <a:rPr lang="zh-CN" altLang="en-US" sz="4000" b="1" dirty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pitchFamily="18" charset="-122"/>
              </a:rPr>
              <a:t>漏洞挖掘知识入门</a:t>
            </a:r>
            <a:endParaRPr lang="en-US" altLang="zh-CN" sz="4000" b="1" dirty="0">
              <a:solidFill>
                <a:srgbClr val="1F609E"/>
              </a:solidFill>
              <a:latin typeface="黑体" panose="02010609060101010101" pitchFamily="49" charset="-122"/>
              <a:ea typeface="黑体" panose="02010609060101010101" pitchFamily="49" charset="-122"/>
              <a:cs typeface="OPPOSans H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43118" y="5994927"/>
            <a:ext cx="3466740" cy="276999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200" dirty="0">
                <a:solidFill>
                  <a:srgbClr val="FBFBFB">
                    <a:alpha val="8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</a:rPr>
              <a:t>北京凝思软件股份有限公司</a:t>
            </a:r>
            <a:endParaRPr lang="en-US" altLang="zh-CN" sz="1200" dirty="0">
              <a:solidFill>
                <a:srgbClr val="FBFBFB">
                  <a:alpha val="8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OPPOSans L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29599" y="3120416"/>
            <a:ext cx="3177083" cy="338554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kern="1600" dirty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M" panose="00020600040101010101" pitchFamily="18" charset="-122"/>
              </a:rPr>
              <a:t>国内领先的安全操作系统提供商</a:t>
            </a:r>
            <a:endParaRPr lang="en-US" altLang="zh-CN" sz="1600" kern="1600" dirty="0">
              <a:solidFill>
                <a:srgbClr val="1F609E"/>
              </a:solidFill>
              <a:latin typeface="黑体" panose="02010609060101010101" pitchFamily="49" charset="-122"/>
              <a:ea typeface="黑体" panose="02010609060101010101" pitchFamily="49" charset="-122"/>
              <a:cs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78041" y="5717928"/>
            <a:ext cx="3428642" cy="276999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200" dirty="0">
                <a:solidFill>
                  <a:srgbClr val="FBFBFB">
                    <a:alpha val="80000"/>
                  </a:srgbClr>
                </a:solidFill>
                <a:latin typeface="Calibri" panose="020F0502020204030204" pitchFamily="34" charset="0"/>
                <a:ea typeface="思源黑体 CN Light" panose="020B0300000000000000" pitchFamily="34" charset="-122"/>
                <a:cs typeface="Calibri" panose="020F0502020204030204" pitchFamily="34" charset="0"/>
              </a:rPr>
              <a:t>www.linx-info.com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7172960" y="2825812"/>
            <a:ext cx="4114801" cy="0"/>
          </a:xfrm>
          <a:prstGeom prst="line">
            <a:avLst/>
          </a:prstGeom>
          <a:ln w="25400">
            <a:solidFill>
              <a:srgbClr val="96999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Step One: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程序信息获取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74090" y="4022090"/>
            <a:ext cx="972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858973-B641-7BFF-866C-9F2EDAAB8B8C}"/>
              </a:ext>
            </a:extLst>
          </p:cNvPr>
          <p:cNvSpPr txBox="1"/>
          <p:nvPr/>
        </p:nvSpPr>
        <p:spPr>
          <a:xfrm>
            <a:off x="274140" y="826303"/>
            <a:ext cx="961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File</a:t>
            </a:r>
            <a:r>
              <a:rPr lang="zh-CN" altLang="en-US" b="1" dirty="0"/>
              <a:t>命令查看平台、架构、是否有符号</a:t>
            </a:r>
            <a:endParaRPr lang="en-US" altLang="zh-CN" b="1" dirty="0"/>
          </a:p>
          <a:p>
            <a:r>
              <a:rPr lang="en-US" altLang="zh-CN" dirty="0"/>
              <a:t>  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219D3D-EB8D-270B-331C-B1F6D436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14" y="1241883"/>
            <a:ext cx="8829675" cy="6286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87D33E5-389A-2489-1272-49B6798C81D8}"/>
              </a:ext>
            </a:extLst>
          </p:cNvPr>
          <p:cNvSpPr txBox="1"/>
          <p:nvPr/>
        </p:nvSpPr>
        <p:spPr>
          <a:xfrm>
            <a:off x="274139" y="2009114"/>
            <a:ext cx="961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/>
              <a:t>strings</a:t>
            </a:r>
            <a:r>
              <a:rPr lang="zh-CN" altLang="en-US" b="1" dirty="0"/>
              <a:t>命令查看程序中的字符串、函数、编译器等信息</a:t>
            </a:r>
            <a:endParaRPr lang="en-US" altLang="zh-CN" b="1" dirty="0"/>
          </a:p>
          <a:p>
            <a:r>
              <a:rPr lang="en-US" altLang="zh-CN" dirty="0"/>
              <a:t>   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6C1EBC-92F4-CC90-937A-15EE29F4D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985" y="1888214"/>
            <a:ext cx="3637765" cy="37604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542CCC-7656-BBA6-009A-B876674661FA}"/>
              </a:ext>
            </a:extLst>
          </p:cNvPr>
          <p:cNvSpPr txBox="1"/>
          <p:nvPr/>
        </p:nvSpPr>
        <p:spPr>
          <a:xfrm>
            <a:off x="195427" y="5138658"/>
            <a:ext cx="961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 err="1"/>
              <a:t>checksec</a:t>
            </a:r>
            <a:r>
              <a:rPr lang="zh-CN" altLang="en-US" b="1" dirty="0"/>
              <a:t>查看安全编译选项</a:t>
            </a:r>
            <a:endParaRPr lang="en-US" altLang="zh-CN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1235E40-1E79-F6DB-02B1-DE7351EAE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15" y="5609866"/>
            <a:ext cx="94678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5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Step Two: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反汇编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objdump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B0BBCB-04B9-E47D-696B-C9B5439F52D2}"/>
              </a:ext>
            </a:extLst>
          </p:cNvPr>
          <p:cNvSpPr txBox="1"/>
          <p:nvPr/>
        </p:nvSpPr>
        <p:spPr>
          <a:xfrm>
            <a:off x="274140" y="826303"/>
            <a:ext cx="9619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 err="1"/>
              <a:t>objdump</a:t>
            </a:r>
            <a:r>
              <a:rPr lang="en-US" altLang="zh-CN" sz="2000" b="1" dirty="0"/>
              <a:t>  -d  main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B9C842-1689-EE8E-FD64-BA6FB4EB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44" y="1220423"/>
            <a:ext cx="5953125" cy="5353050"/>
          </a:xfrm>
          <a:prstGeom prst="rect">
            <a:avLst/>
          </a:prstGeom>
        </p:spPr>
      </p:pic>
      <p:sp>
        <p:nvSpPr>
          <p:cNvPr id="7" name="云形 6">
            <a:extLst>
              <a:ext uri="{FF2B5EF4-FFF2-40B4-BE49-F238E27FC236}">
                <a16:creationId xmlns:a16="http://schemas.microsoft.com/office/drawing/2014/main" id="{6E96065B-AAF5-D9D7-C694-A9AF3C3EDF7D}"/>
              </a:ext>
            </a:extLst>
          </p:cNvPr>
          <p:cNvSpPr/>
          <p:nvPr/>
        </p:nvSpPr>
        <p:spPr>
          <a:xfrm>
            <a:off x="8593156" y="2126256"/>
            <a:ext cx="3272010" cy="1994053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将可执行的文件中的二进制经过分析转变为汇编程序</a:t>
            </a:r>
          </a:p>
        </p:txBody>
      </p:sp>
    </p:spTree>
    <p:extLst>
      <p:ext uri="{BB962C8B-B14F-4D97-AF65-F5344CB8AC3E}">
        <p14:creationId xmlns:p14="http://schemas.microsoft.com/office/powerpoint/2010/main" val="238275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Step Two: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反汇编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ida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free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20D1C1-EF6A-E087-7BFD-6E6A802C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76" y="730463"/>
            <a:ext cx="9977447" cy="61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9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Step Two: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反编译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ida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free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4A7A1-A088-2553-E7D6-01E55B6D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02" y="998527"/>
            <a:ext cx="98393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8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Step Two :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反汇编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反编译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Ghidra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4B6272-67CB-CE0E-23A4-2BEA8B33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38" y="693720"/>
            <a:ext cx="10758724" cy="61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0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Step three: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动态调试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gdb+peda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pwndbg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插件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CA7F62-431F-B892-7585-BF280CF4A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3" y="917841"/>
            <a:ext cx="5774178" cy="57473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481869-21DC-69E1-057A-D980EC64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61" y="917841"/>
            <a:ext cx="59531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4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19"/>
          <p:cNvSpPr/>
          <p:nvPr/>
        </p:nvSpPr>
        <p:spPr>
          <a:xfrm rot="2700000">
            <a:off x="2500531" y="2768729"/>
            <a:ext cx="2574131" cy="257413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任意多边形 9"/>
          <p:cNvSpPr/>
          <p:nvPr/>
        </p:nvSpPr>
        <p:spPr>
          <a:xfrm rot="2700000">
            <a:off x="1894355" y="1329673"/>
            <a:ext cx="1361101" cy="1361101"/>
          </a:xfrm>
          <a:custGeom>
            <a:avLst/>
            <a:gdLst>
              <a:gd name="connsiteX0" fmla="*/ 420272 w 1909482"/>
              <a:gd name="connsiteY0" fmla="*/ 225685 h 1909482"/>
              <a:gd name="connsiteX1" fmla="*/ 177249 w 1909482"/>
              <a:gd name="connsiteY1" fmla="*/ 468708 h 1909482"/>
              <a:gd name="connsiteX2" fmla="*/ 177249 w 1909482"/>
              <a:gd name="connsiteY2" fmla="*/ 1440773 h 1909482"/>
              <a:gd name="connsiteX3" fmla="*/ 420272 w 1909482"/>
              <a:gd name="connsiteY3" fmla="*/ 1683796 h 1909482"/>
              <a:gd name="connsiteX4" fmla="*/ 1483786 w 1909482"/>
              <a:gd name="connsiteY4" fmla="*/ 1683796 h 1909482"/>
              <a:gd name="connsiteX5" fmla="*/ 1726809 w 1909482"/>
              <a:gd name="connsiteY5" fmla="*/ 1440773 h 1909482"/>
              <a:gd name="connsiteX6" fmla="*/ 1726809 w 1909482"/>
              <a:gd name="connsiteY6" fmla="*/ 468708 h 1909482"/>
              <a:gd name="connsiteX7" fmla="*/ 1483786 w 1909482"/>
              <a:gd name="connsiteY7" fmla="*/ 225685 h 1909482"/>
              <a:gd name="connsiteX8" fmla="*/ 318253 w 1909482"/>
              <a:gd name="connsiteY8" fmla="*/ 0 h 1909482"/>
              <a:gd name="connsiteX9" fmla="*/ 1591229 w 1909482"/>
              <a:gd name="connsiteY9" fmla="*/ 0 h 1909482"/>
              <a:gd name="connsiteX10" fmla="*/ 1909482 w 1909482"/>
              <a:gd name="connsiteY10" fmla="*/ 318253 h 1909482"/>
              <a:gd name="connsiteX11" fmla="*/ 1909482 w 1909482"/>
              <a:gd name="connsiteY11" fmla="*/ 1591229 h 1909482"/>
              <a:gd name="connsiteX12" fmla="*/ 1591229 w 1909482"/>
              <a:gd name="connsiteY12" fmla="*/ 1909482 h 1909482"/>
              <a:gd name="connsiteX13" fmla="*/ 318253 w 1909482"/>
              <a:gd name="connsiteY13" fmla="*/ 1909482 h 1909482"/>
              <a:gd name="connsiteX14" fmla="*/ 0 w 1909482"/>
              <a:gd name="connsiteY14" fmla="*/ 1591229 h 1909482"/>
              <a:gd name="connsiteX15" fmla="*/ 0 w 1909482"/>
              <a:gd name="connsiteY15" fmla="*/ 318253 h 1909482"/>
              <a:gd name="connsiteX16" fmla="*/ 318253 w 1909482"/>
              <a:gd name="connsiteY16" fmla="*/ 0 h 190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9482" h="1909482">
                <a:moveTo>
                  <a:pt x="420272" y="225685"/>
                </a:moveTo>
                <a:cubicBezTo>
                  <a:pt x="286054" y="225685"/>
                  <a:pt x="177249" y="334490"/>
                  <a:pt x="177249" y="468708"/>
                </a:cubicBezTo>
                <a:lnTo>
                  <a:pt x="177249" y="1440773"/>
                </a:lnTo>
                <a:cubicBezTo>
                  <a:pt x="177249" y="1574991"/>
                  <a:pt x="286054" y="1683796"/>
                  <a:pt x="420272" y="1683796"/>
                </a:cubicBezTo>
                <a:lnTo>
                  <a:pt x="1483786" y="1683796"/>
                </a:lnTo>
                <a:cubicBezTo>
                  <a:pt x="1618004" y="1683796"/>
                  <a:pt x="1726809" y="1574991"/>
                  <a:pt x="1726809" y="1440773"/>
                </a:cubicBezTo>
                <a:lnTo>
                  <a:pt x="1726809" y="468708"/>
                </a:lnTo>
                <a:cubicBezTo>
                  <a:pt x="1726809" y="334490"/>
                  <a:pt x="1618004" y="225685"/>
                  <a:pt x="1483786" y="225685"/>
                </a:cubicBezTo>
                <a:close/>
                <a:moveTo>
                  <a:pt x="318253" y="0"/>
                </a:moveTo>
                <a:lnTo>
                  <a:pt x="1591229" y="0"/>
                </a:lnTo>
                <a:cubicBezTo>
                  <a:pt x="1766995" y="0"/>
                  <a:pt x="1909482" y="142487"/>
                  <a:pt x="1909482" y="318253"/>
                </a:cubicBezTo>
                <a:lnTo>
                  <a:pt x="1909482" y="1591229"/>
                </a:lnTo>
                <a:cubicBezTo>
                  <a:pt x="1909482" y="1766995"/>
                  <a:pt x="1766995" y="1909482"/>
                  <a:pt x="1591229" y="1909482"/>
                </a:cubicBezTo>
                <a:lnTo>
                  <a:pt x="318253" y="1909482"/>
                </a:lnTo>
                <a:cubicBezTo>
                  <a:pt x="142487" y="1909482"/>
                  <a:pt x="0" y="1766995"/>
                  <a:pt x="0" y="1591229"/>
                </a:cubicBezTo>
                <a:lnTo>
                  <a:pt x="0" y="318253"/>
                </a:lnTo>
                <a:cubicBezTo>
                  <a:pt x="0" y="142487"/>
                  <a:pt x="142487" y="0"/>
                  <a:pt x="31825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圆角矩形 2"/>
          <p:cNvSpPr/>
          <p:nvPr/>
        </p:nvSpPr>
        <p:spPr>
          <a:xfrm rot="2700000">
            <a:off x="842604" y="2520876"/>
            <a:ext cx="927544" cy="92754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任意多边形 9"/>
          <p:cNvSpPr/>
          <p:nvPr/>
        </p:nvSpPr>
        <p:spPr>
          <a:xfrm rot="2700000">
            <a:off x="1329038" y="3691895"/>
            <a:ext cx="1361101" cy="1361101"/>
          </a:xfrm>
          <a:custGeom>
            <a:avLst/>
            <a:gdLst>
              <a:gd name="connsiteX0" fmla="*/ 420272 w 1909482"/>
              <a:gd name="connsiteY0" fmla="*/ 225685 h 1909482"/>
              <a:gd name="connsiteX1" fmla="*/ 177249 w 1909482"/>
              <a:gd name="connsiteY1" fmla="*/ 468708 h 1909482"/>
              <a:gd name="connsiteX2" fmla="*/ 177249 w 1909482"/>
              <a:gd name="connsiteY2" fmla="*/ 1440773 h 1909482"/>
              <a:gd name="connsiteX3" fmla="*/ 420272 w 1909482"/>
              <a:gd name="connsiteY3" fmla="*/ 1683796 h 1909482"/>
              <a:gd name="connsiteX4" fmla="*/ 1483786 w 1909482"/>
              <a:gd name="connsiteY4" fmla="*/ 1683796 h 1909482"/>
              <a:gd name="connsiteX5" fmla="*/ 1726809 w 1909482"/>
              <a:gd name="connsiteY5" fmla="*/ 1440773 h 1909482"/>
              <a:gd name="connsiteX6" fmla="*/ 1726809 w 1909482"/>
              <a:gd name="connsiteY6" fmla="*/ 468708 h 1909482"/>
              <a:gd name="connsiteX7" fmla="*/ 1483786 w 1909482"/>
              <a:gd name="connsiteY7" fmla="*/ 225685 h 1909482"/>
              <a:gd name="connsiteX8" fmla="*/ 318253 w 1909482"/>
              <a:gd name="connsiteY8" fmla="*/ 0 h 1909482"/>
              <a:gd name="connsiteX9" fmla="*/ 1591229 w 1909482"/>
              <a:gd name="connsiteY9" fmla="*/ 0 h 1909482"/>
              <a:gd name="connsiteX10" fmla="*/ 1909482 w 1909482"/>
              <a:gd name="connsiteY10" fmla="*/ 318253 h 1909482"/>
              <a:gd name="connsiteX11" fmla="*/ 1909482 w 1909482"/>
              <a:gd name="connsiteY11" fmla="*/ 1591229 h 1909482"/>
              <a:gd name="connsiteX12" fmla="*/ 1591229 w 1909482"/>
              <a:gd name="connsiteY12" fmla="*/ 1909482 h 1909482"/>
              <a:gd name="connsiteX13" fmla="*/ 318253 w 1909482"/>
              <a:gd name="connsiteY13" fmla="*/ 1909482 h 1909482"/>
              <a:gd name="connsiteX14" fmla="*/ 0 w 1909482"/>
              <a:gd name="connsiteY14" fmla="*/ 1591229 h 1909482"/>
              <a:gd name="connsiteX15" fmla="*/ 0 w 1909482"/>
              <a:gd name="connsiteY15" fmla="*/ 318253 h 1909482"/>
              <a:gd name="connsiteX16" fmla="*/ 318253 w 1909482"/>
              <a:gd name="connsiteY16" fmla="*/ 0 h 190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9482" h="1909482">
                <a:moveTo>
                  <a:pt x="420272" y="225685"/>
                </a:moveTo>
                <a:cubicBezTo>
                  <a:pt x="286054" y="225685"/>
                  <a:pt x="177249" y="334490"/>
                  <a:pt x="177249" y="468708"/>
                </a:cubicBezTo>
                <a:lnTo>
                  <a:pt x="177249" y="1440773"/>
                </a:lnTo>
                <a:cubicBezTo>
                  <a:pt x="177249" y="1574991"/>
                  <a:pt x="286054" y="1683796"/>
                  <a:pt x="420272" y="1683796"/>
                </a:cubicBezTo>
                <a:lnTo>
                  <a:pt x="1483786" y="1683796"/>
                </a:lnTo>
                <a:cubicBezTo>
                  <a:pt x="1618004" y="1683796"/>
                  <a:pt x="1726809" y="1574991"/>
                  <a:pt x="1726809" y="1440773"/>
                </a:cubicBezTo>
                <a:lnTo>
                  <a:pt x="1726809" y="468708"/>
                </a:lnTo>
                <a:cubicBezTo>
                  <a:pt x="1726809" y="334490"/>
                  <a:pt x="1618004" y="225685"/>
                  <a:pt x="1483786" y="225685"/>
                </a:cubicBezTo>
                <a:close/>
                <a:moveTo>
                  <a:pt x="318253" y="0"/>
                </a:moveTo>
                <a:lnTo>
                  <a:pt x="1591229" y="0"/>
                </a:lnTo>
                <a:cubicBezTo>
                  <a:pt x="1766995" y="0"/>
                  <a:pt x="1909482" y="142487"/>
                  <a:pt x="1909482" y="318253"/>
                </a:cubicBezTo>
                <a:lnTo>
                  <a:pt x="1909482" y="1591229"/>
                </a:lnTo>
                <a:cubicBezTo>
                  <a:pt x="1909482" y="1766995"/>
                  <a:pt x="1766995" y="1909482"/>
                  <a:pt x="1591229" y="1909482"/>
                </a:cubicBezTo>
                <a:lnTo>
                  <a:pt x="318253" y="1909482"/>
                </a:lnTo>
                <a:cubicBezTo>
                  <a:pt x="142487" y="1909482"/>
                  <a:pt x="0" y="1766995"/>
                  <a:pt x="0" y="1591229"/>
                </a:cubicBezTo>
                <a:lnTo>
                  <a:pt x="0" y="318253"/>
                </a:lnTo>
                <a:cubicBezTo>
                  <a:pt x="0" y="142487"/>
                  <a:pt x="142487" y="0"/>
                  <a:pt x="31825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3233598" y="3210840"/>
            <a:ext cx="1107996" cy="16899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Arial" panose="020B0604020202020204"/>
                <a:sym typeface="Arial" panose="020B0604020202020204"/>
              </a:rPr>
              <a:t>目录</a:t>
            </a:r>
            <a:endParaRPr lang="zh-CN" altLang="en-US" sz="6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2" name="文本框 11"/>
          <p:cNvSpPr txBox="1"/>
          <p:nvPr>
            <p:custDataLst>
              <p:tags r:id="rId1"/>
            </p:custDataLst>
          </p:nvPr>
        </p:nvSpPr>
        <p:spPr>
          <a:xfrm>
            <a:off x="6724518" y="1716896"/>
            <a:ext cx="41308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二进制安全简介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	</a:t>
            </a:r>
          </a:p>
        </p:txBody>
      </p:sp>
      <p:grpSp>
        <p:nvGrpSpPr>
          <p:cNvPr id="105" name="组合 9"/>
          <p:cNvGrpSpPr/>
          <p:nvPr>
            <p:custDataLst>
              <p:tags r:id="rId2"/>
            </p:custDataLst>
          </p:nvPr>
        </p:nvGrpSpPr>
        <p:grpSpPr>
          <a:xfrm>
            <a:off x="5895186" y="1755381"/>
            <a:ext cx="4999062" cy="1476130"/>
            <a:chOff x="5573463" y="436491"/>
            <a:chExt cx="5934385" cy="1752312"/>
          </a:xfrm>
        </p:grpSpPr>
        <p:grpSp>
          <p:nvGrpSpPr>
            <p:cNvPr id="106" name="组合 10"/>
            <p:cNvGrpSpPr/>
            <p:nvPr/>
          </p:nvGrpSpPr>
          <p:grpSpPr>
            <a:xfrm>
              <a:off x="5573463" y="436491"/>
              <a:ext cx="863942" cy="1745247"/>
              <a:chOff x="5525337" y="436491"/>
              <a:chExt cx="863942" cy="1745247"/>
            </a:xfrm>
          </p:grpSpPr>
          <p:sp>
            <p:nvSpPr>
              <p:cNvPr id="108" name="矩形: 圆角 12"/>
              <p:cNvSpPr/>
              <p:nvPr>
                <p:custDataLst>
                  <p:tags r:id="rId13"/>
                </p:custDataLst>
              </p:nvPr>
            </p:nvSpPr>
            <p:spPr>
              <a:xfrm rot="2700000">
                <a:off x="5656666" y="436491"/>
                <a:ext cx="706788" cy="70678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9" name="文本框 1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525337" y="1562108"/>
                <a:ext cx="863942" cy="61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02</a:t>
                </a:r>
                <a:endParaRPr lang="zh-CN" altLang="en-US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107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6604140" y="1567689"/>
              <a:ext cx="4903708" cy="62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基础工具使用</a:t>
              </a:r>
            </a:p>
          </p:txBody>
        </p:sp>
      </p:grpSp>
      <p:sp>
        <p:nvSpPr>
          <p:cNvPr id="112" name="文本框 11"/>
          <p:cNvSpPr txBox="1"/>
          <p:nvPr>
            <p:custDataLst>
              <p:tags r:id="rId3"/>
            </p:custDataLst>
          </p:nvPr>
        </p:nvSpPr>
        <p:spPr>
          <a:xfrm>
            <a:off x="6763417" y="3651174"/>
            <a:ext cx="41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挖洞入门十八式</a:t>
            </a:r>
          </a:p>
        </p:txBody>
      </p:sp>
      <p:sp>
        <p:nvSpPr>
          <p:cNvPr id="2" name="文本框 11"/>
          <p:cNvSpPr txBox="1"/>
          <p:nvPr>
            <p:custDataLst>
              <p:tags r:id="rId4"/>
            </p:custDataLst>
          </p:nvPr>
        </p:nvSpPr>
        <p:spPr>
          <a:xfrm>
            <a:off x="6763418" y="4533798"/>
            <a:ext cx="4130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实战案例分享</a:t>
            </a:r>
          </a:p>
        </p:txBody>
      </p:sp>
      <p:sp>
        <p:nvSpPr>
          <p:cNvPr id="4" name="矩形: 圆角 12"/>
          <p:cNvSpPr/>
          <p:nvPr>
            <p:custDataLst>
              <p:tags r:id="rId5"/>
            </p:custDataLst>
          </p:nvPr>
        </p:nvSpPr>
        <p:spPr>
          <a:xfrm rot="2700000">
            <a:off x="6049365" y="4507036"/>
            <a:ext cx="595391" cy="59539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文本框 13"/>
          <p:cNvSpPr txBox="1"/>
          <p:nvPr>
            <p:custDataLst>
              <p:tags r:id="rId6"/>
            </p:custDataLst>
          </p:nvPr>
        </p:nvSpPr>
        <p:spPr>
          <a:xfrm>
            <a:off x="5978728" y="4533798"/>
            <a:ext cx="727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BAA38859-0AE4-CFB8-ADF0-5FB36618D12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896053" y="1847759"/>
            <a:ext cx="72777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矩形: 圆角 12">
            <a:extLst>
              <a:ext uri="{FF2B5EF4-FFF2-40B4-BE49-F238E27FC236}">
                <a16:creationId xmlns:a16="http://schemas.microsoft.com/office/drawing/2014/main" id="{D9A43FE4-62EE-D8FF-10BF-DAA21A31D2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2700000">
            <a:off x="5992657" y="3588608"/>
            <a:ext cx="595391" cy="5953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0" name="组合 10">
            <a:extLst>
              <a:ext uri="{FF2B5EF4-FFF2-40B4-BE49-F238E27FC236}">
                <a16:creationId xmlns:a16="http://schemas.microsoft.com/office/drawing/2014/main" id="{C7A6E174-BF25-22E3-528D-3998AFD63AD2}"/>
              </a:ext>
            </a:extLst>
          </p:cNvPr>
          <p:cNvGrpSpPr/>
          <p:nvPr/>
        </p:nvGrpSpPr>
        <p:grpSpPr>
          <a:xfrm>
            <a:off x="5869347" y="2703590"/>
            <a:ext cx="752206" cy="1470179"/>
            <a:chOff x="5525337" y="436491"/>
            <a:chExt cx="863942" cy="1745247"/>
          </a:xfrm>
        </p:grpSpPr>
        <p:sp>
          <p:nvSpPr>
            <p:cNvPr id="12" name="矩形: 圆角 12">
              <a:extLst>
                <a:ext uri="{FF2B5EF4-FFF2-40B4-BE49-F238E27FC236}">
                  <a16:creationId xmlns:a16="http://schemas.microsoft.com/office/drawing/2014/main" id="{54B8381F-5588-BD5B-9BF7-D5659DC9DC9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2700000">
              <a:off x="5656666" y="436491"/>
              <a:ext cx="706788" cy="706788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3" name="文本框 13">
              <a:extLst>
                <a:ext uri="{FF2B5EF4-FFF2-40B4-BE49-F238E27FC236}">
                  <a16:creationId xmlns:a16="http://schemas.microsoft.com/office/drawing/2014/main" id="{DB604257-8872-4234-A22E-F64013DECBAE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5525337" y="1562108"/>
              <a:ext cx="863942" cy="61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0795494D-14F9-83C6-B2BA-6F1477EA2A8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17170" y="2736580"/>
            <a:ext cx="72777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0157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信息收集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963708" y="947469"/>
            <a:ext cx="9619827" cy="558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内核设备信息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用户和群组信息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用户权限信息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环境变量信息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文本信息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密码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网络环境、配置信息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网络通信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脚本、数据库、配置文件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私钥信息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可写入的配置文件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进程信息、应用程序和服务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定时任务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E5A96C-B9E5-C95B-1863-A1FD97D0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621" y="838984"/>
            <a:ext cx="5975401" cy="58024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442978" y="838984"/>
            <a:ext cx="11149582" cy="5098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隐藏的命令行参数。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）常规查看方式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	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elfile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–h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	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elfile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–help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	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elfile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比较另类的一些命令程序需要使用，添加任意参数触发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help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提示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	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elfile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–x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(2)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在无源码场景下使用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ida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ghidra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等反编译工具或者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strings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等查看代码中真实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help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信息。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）代码实际运行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help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列出的参数与反编译代码中的参数对比，查找是否有隐藏的参数、执行方式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2" name="云形 1">
            <a:extLst>
              <a:ext uri="{FF2B5EF4-FFF2-40B4-BE49-F238E27FC236}">
                <a16:creationId xmlns:a16="http://schemas.microsoft.com/office/drawing/2014/main" id="{8E5B443A-84A6-71DE-9CA1-51F6680877B9}"/>
              </a:ext>
            </a:extLst>
          </p:cNvPr>
          <p:cNvSpPr/>
          <p:nvPr/>
        </p:nvSpPr>
        <p:spPr>
          <a:xfrm>
            <a:off x="7938975" y="1049080"/>
            <a:ext cx="3565453" cy="1637413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漏洞挖掘是一门玄学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745182-3F90-E508-EF9B-BF0F8A236A1C}"/>
              </a:ext>
            </a:extLst>
          </p:cNvPr>
          <p:cNvSpPr txBox="1"/>
          <p:nvPr/>
        </p:nvSpPr>
        <p:spPr>
          <a:xfrm>
            <a:off x="786809" y="5778260"/>
            <a:ext cx="108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重点关注目录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/bin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sbin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/bin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sbin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352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442977" y="838984"/>
            <a:ext cx="11587097" cy="5098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关注具有高可执行权限的命令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后门、权限绕过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/bin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sbin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/bin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usr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sbin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目录中查找高权限应用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,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secadmin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netadmin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sysadmin/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auditmin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(2)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查看其他用户是否有执行权限。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）查看执行参数。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）查看代码中是否有可绕过权限校验的输入参数、执行方式等。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运行过程中是否有加载外部可控的命令、文件、程序等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356625-E336-2807-8907-856520FAE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65" y="2007617"/>
            <a:ext cx="5715495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19"/>
          <p:cNvSpPr/>
          <p:nvPr/>
        </p:nvSpPr>
        <p:spPr>
          <a:xfrm rot="2700000">
            <a:off x="2500531" y="2768729"/>
            <a:ext cx="2574131" cy="257413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任意多边形 9"/>
          <p:cNvSpPr/>
          <p:nvPr/>
        </p:nvSpPr>
        <p:spPr>
          <a:xfrm rot="2700000">
            <a:off x="1894355" y="1329673"/>
            <a:ext cx="1361101" cy="1361101"/>
          </a:xfrm>
          <a:custGeom>
            <a:avLst/>
            <a:gdLst>
              <a:gd name="connsiteX0" fmla="*/ 420272 w 1909482"/>
              <a:gd name="connsiteY0" fmla="*/ 225685 h 1909482"/>
              <a:gd name="connsiteX1" fmla="*/ 177249 w 1909482"/>
              <a:gd name="connsiteY1" fmla="*/ 468708 h 1909482"/>
              <a:gd name="connsiteX2" fmla="*/ 177249 w 1909482"/>
              <a:gd name="connsiteY2" fmla="*/ 1440773 h 1909482"/>
              <a:gd name="connsiteX3" fmla="*/ 420272 w 1909482"/>
              <a:gd name="connsiteY3" fmla="*/ 1683796 h 1909482"/>
              <a:gd name="connsiteX4" fmla="*/ 1483786 w 1909482"/>
              <a:gd name="connsiteY4" fmla="*/ 1683796 h 1909482"/>
              <a:gd name="connsiteX5" fmla="*/ 1726809 w 1909482"/>
              <a:gd name="connsiteY5" fmla="*/ 1440773 h 1909482"/>
              <a:gd name="connsiteX6" fmla="*/ 1726809 w 1909482"/>
              <a:gd name="connsiteY6" fmla="*/ 468708 h 1909482"/>
              <a:gd name="connsiteX7" fmla="*/ 1483786 w 1909482"/>
              <a:gd name="connsiteY7" fmla="*/ 225685 h 1909482"/>
              <a:gd name="connsiteX8" fmla="*/ 318253 w 1909482"/>
              <a:gd name="connsiteY8" fmla="*/ 0 h 1909482"/>
              <a:gd name="connsiteX9" fmla="*/ 1591229 w 1909482"/>
              <a:gd name="connsiteY9" fmla="*/ 0 h 1909482"/>
              <a:gd name="connsiteX10" fmla="*/ 1909482 w 1909482"/>
              <a:gd name="connsiteY10" fmla="*/ 318253 h 1909482"/>
              <a:gd name="connsiteX11" fmla="*/ 1909482 w 1909482"/>
              <a:gd name="connsiteY11" fmla="*/ 1591229 h 1909482"/>
              <a:gd name="connsiteX12" fmla="*/ 1591229 w 1909482"/>
              <a:gd name="connsiteY12" fmla="*/ 1909482 h 1909482"/>
              <a:gd name="connsiteX13" fmla="*/ 318253 w 1909482"/>
              <a:gd name="connsiteY13" fmla="*/ 1909482 h 1909482"/>
              <a:gd name="connsiteX14" fmla="*/ 0 w 1909482"/>
              <a:gd name="connsiteY14" fmla="*/ 1591229 h 1909482"/>
              <a:gd name="connsiteX15" fmla="*/ 0 w 1909482"/>
              <a:gd name="connsiteY15" fmla="*/ 318253 h 1909482"/>
              <a:gd name="connsiteX16" fmla="*/ 318253 w 1909482"/>
              <a:gd name="connsiteY16" fmla="*/ 0 h 190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9482" h="1909482">
                <a:moveTo>
                  <a:pt x="420272" y="225685"/>
                </a:moveTo>
                <a:cubicBezTo>
                  <a:pt x="286054" y="225685"/>
                  <a:pt x="177249" y="334490"/>
                  <a:pt x="177249" y="468708"/>
                </a:cubicBezTo>
                <a:lnTo>
                  <a:pt x="177249" y="1440773"/>
                </a:lnTo>
                <a:cubicBezTo>
                  <a:pt x="177249" y="1574991"/>
                  <a:pt x="286054" y="1683796"/>
                  <a:pt x="420272" y="1683796"/>
                </a:cubicBezTo>
                <a:lnTo>
                  <a:pt x="1483786" y="1683796"/>
                </a:lnTo>
                <a:cubicBezTo>
                  <a:pt x="1618004" y="1683796"/>
                  <a:pt x="1726809" y="1574991"/>
                  <a:pt x="1726809" y="1440773"/>
                </a:cubicBezTo>
                <a:lnTo>
                  <a:pt x="1726809" y="468708"/>
                </a:lnTo>
                <a:cubicBezTo>
                  <a:pt x="1726809" y="334490"/>
                  <a:pt x="1618004" y="225685"/>
                  <a:pt x="1483786" y="225685"/>
                </a:cubicBezTo>
                <a:close/>
                <a:moveTo>
                  <a:pt x="318253" y="0"/>
                </a:moveTo>
                <a:lnTo>
                  <a:pt x="1591229" y="0"/>
                </a:lnTo>
                <a:cubicBezTo>
                  <a:pt x="1766995" y="0"/>
                  <a:pt x="1909482" y="142487"/>
                  <a:pt x="1909482" y="318253"/>
                </a:cubicBezTo>
                <a:lnTo>
                  <a:pt x="1909482" y="1591229"/>
                </a:lnTo>
                <a:cubicBezTo>
                  <a:pt x="1909482" y="1766995"/>
                  <a:pt x="1766995" y="1909482"/>
                  <a:pt x="1591229" y="1909482"/>
                </a:cubicBezTo>
                <a:lnTo>
                  <a:pt x="318253" y="1909482"/>
                </a:lnTo>
                <a:cubicBezTo>
                  <a:pt x="142487" y="1909482"/>
                  <a:pt x="0" y="1766995"/>
                  <a:pt x="0" y="1591229"/>
                </a:cubicBezTo>
                <a:lnTo>
                  <a:pt x="0" y="318253"/>
                </a:lnTo>
                <a:cubicBezTo>
                  <a:pt x="0" y="142487"/>
                  <a:pt x="142487" y="0"/>
                  <a:pt x="31825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圆角矩形 2"/>
          <p:cNvSpPr/>
          <p:nvPr/>
        </p:nvSpPr>
        <p:spPr>
          <a:xfrm rot="2700000">
            <a:off x="842604" y="2520876"/>
            <a:ext cx="927544" cy="92754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任意多边形 9"/>
          <p:cNvSpPr/>
          <p:nvPr/>
        </p:nvSpPr>
        <p:spPr>
          <a:xfrm rot="2700000">
            <a:off x="1329038" y="3691895"/>
            <a:ext cx="1361101" cy="1361101"/>
          </a:xfrm>
          <a:custGeom>
            <a:avLst/>
            <a:gdLst>
              <a:gd name="connsiteX0" fmla="*/ 420272 w 1909482"/>
              <a:gd name="connsiteY0" fmla="*/ 225685 h 1909482"/>
              <a:gd name="connsiteX1" fmla="*/ 177249 w 1909482"/>
              <a:gd name="connsiteY1" fmla="*/ 468708 h 1909482"/>
              <a:gd name="connsiteX2" fmla="*/ 177249 w 1909482"/>
              <a:gd name="connsiteY2" fmla="*/ 1440773 h 1909482"/>
              <a:gd name="connsiteX3" fmla="*/ 420272 w 1909482"/>
              <a:gd name="connsiteY3" fmla="*/ 1683796 h 1909482"/>
              <a:gd name="connsiteX4" fmla="*/ 1483786 w 1909482"/>
              <a:gd name="connsiteY4" fmla="*/ 1683796 h 1909482"/>
              <a:gd name="connsiteX5" fmla="*/ 1726809 w 1909482"/>
              <a:gd name="connsiteY5" fmla="*/ 1440773 h 1909482"/>
              <a:gd name="connsiteX6" fmla="*/ 1726809 w 1909482"/>
              <a:gd name="connsiteY6" fmla="*/ 468708 h 1909482"/>
              <a:gd name="connsiteX7" fmla="*/ 1483786 w 1909482"/>
              <a:gd name="connsiteY7" fmla="*/ 225685 h 1909482"/>
              <a:gd name="connsiteX8" fmla="*/ 318253 w 1909482"/>
              <a:gd name="connsiteY8" fmla="*/ 0 h 1909482"/>
              <a:gd name="connsiteX9" fmla="*/ 1591229 w 1909482"/>
              <a:gd name="connsiteY9" fmla="*/ 0 h 1909482"/>
              <a:gd name="connsiteX10" fmla="*/ 1909482 w 1909482"/>
              <a:gd name="connsiteY10" fmla="*/ 318253 h 1909482"/>
              <a:gd name="connsiteX11" fmla="*/ 1909482 w 1909482"/>
              <a:gd name="connsiteY11" fmla="*/ 1591229 h 1909482"/>
              <a:gd name="connsiteX12" fmla="*/ 1591229 w 1909482"/>
              <a:gd name="connsiteY12" fmla="*/ 1909482 h 1909482"/>
              <a:gd name="connsiteX13" fmla="*/ 318253 w 1909482"/>
              <a:gd name="connsiteY13" fmla="*/ 1909482 h 1909482"/>
              <a:gd name="connsiteX14" fmla="*/ 0 w 1909482"/>
              <a:gd name="connsiteY14" fmla="*/ 1591229 h 1909482"/>
              <a:gd name="connsiteX15" fmla="*/ 0 w 1909482"/>
              <a:gd name="connsiteY15" fmla="*/ 318253 h 1909482"/>
              <a:gd name="connsiteX16" fmla="*/ 318253 w 1909482"/>
              <a:gd name="connsiteY16" fmla="*/ 0 h 190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9482" h="1909482">
                <a:moveTo>
                  <a:pt x="420272" y="225685"/>
                </a:moveTo>
                <a:cubicBezTo>
                  <a:pt x="286054" y="225685"/>
                  <a:pt x="177249" y="334490"/>
                  <a:pt x="177249" y="468708"/>
                </a:cubicBezTo>
                <a:lnTo>
                  <a:pt x="177249" y="1440773"/>
                </a:lnTo>
                <a:cubicBezTo>
                  <a:pt x="177249" y="1574991"/>
                  <a:pt x="286054" y="1683796"/>
                  <a:pt x="420272" y="1683796"/>
                </a:cubicBezTo>
                <a:lnTo>
                  <a:pt x="1483786" y="1683796"/>
                </a:lnTo>
                <a:cubicBezTo>
                  <a:pt x="1618004" y="1683796"/>
                  <a:pt x="1726809" y="1574991"/>
                  <a:pt x="1726809" y="1440773"/>
                </a:cubicBezTo>
                <a:lnTo>
                  <a:pt x="1726809" y="468708"/>
                </a:lnTo>
                <a:cubicBezTo>
                  <a:pt x="1726809" y="334490"/>
                  <a:pt x="1618004" y="225685"/>
                  <a:pt x="1483786" y="225685"/>
                </a:cubicBezTo>
                <a:close/>
                <a:moveTo>
                  <a:pt x="318253" y="0"/>
                </a:moveTo>
                <a:lnTo>
                  <a:pt x="1591229" y="0"/>
                </a:lnTo>
                <a:cubicBezTo>
                  <a:pt x="1766995" y="0"/>
                  <a:pt x="1909482" y="142487"/>
                  <a:pt x="1909482" y="318253"/>
                </a:cubicBezTo>
                <a:lnTo>
                  <a:pt x="1909482" y="1591229"/>
                </a:lnTo>
                <a:cubicBezTo>
                  <a:pt x="1909482" y="1766995"/>
                  <a:pt x="1766995" y="1909482"/>
                  <a:pt x="1591229" y="1909482"/>
                </a:cubicBezTo>
                <a:lnTo>
                  <a:pt x="318253" y="1909482"/>
                </a:lnTo>
                <a:cubicBezTo>
                  <a:pt x="142487" y="1909482"/>
                  <a:pt x="0" y="1766995"/>
                  <a:pt x="0" y="1591229"/>
                </a:cubicBezTo>
                <a:lnTo>
                  <a:pt x="0" y="318253"/>
                </a:lnTo>
                <a:cubicBezTo>
                  <a:pt x="0" y="142487"/>
                  <a:pt x="142487" y="0"/>
                  <a:pt x="31825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3233598" y="3210840"/>
            <a:ext cx="1107996" cy="16899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Arial" panose="020B0604020202020204"/>
                <a:sym typeface="Arial" panose="020B0604020202020204"/>
              </a:rPr>
              <a:t>目录</a:t>
            </a:r>
            <a:endParaRPr lang="zh-CN" altLang="en-US" sz="6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60" name="组合 9"/>
          <p:cNvGrpSpPr/>
          <p:nvPr>
            <p:custDataLst>
              <p:tags r:id="rId1"/>
            </p:custDataLst>
          </p:nvPr>
        </p:nvGrpSpPr>
        <p:grpSpPr>
          <a:xfrm>
            <a:off x="5978525" y="1862412"/>
            <a:ext cx="4915723" cy="595391"/>
            <a:chOff x="5672394" y="1524853"/>
            <a:chExt cx="5835454" cy="706788"/>
          </a:xfrm>
        </p:grpSpPr>
        <p:grpSp>
          <p:nvGrpSpPr>
            <p:cNvPr id="61" name="组合 10"/>
            <p:cNvGrpSpPr/>
            <p:nvPr/>
          </p:nvGrpSpPr>
          <p:grpSpPr>
            <a:xfrm>
              <a:off x="5672394" y="1524853"/>
              <a:ext cx="863942" cy="706788"/>
              <a:chOff x="5624268" y="1524853"/>
              <a:chExt cx="863942" cy="706788"/>
            </a:xfrm>
          </p:grpSpPr>
          <p:sp>
            <p:nvSpPr>
              <p:cNvPr id="63" name="矩形: 圆角 12"/>
              <p:cNvSpPr/>
              <p:nvPr>
                <p:custDataLst>
                  <p:tags r:id="rId14"/>
                </p:custDataLst>
              </p:nvPr>
            </p:nvSpPr>
            <p:spPr>
              <a:xfrm rot="2700000">
                <a:off x="5702845" y="1524853"/>
                <a:ext cx="706788" cy="706788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64" name="文本框 1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624268" y="1580744"/>
                <a:ext cx="863942" cy="61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01</a:t>
                </a:r>
                <a:endParaRPr lang="zh-CN" altLang="en-US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6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6604140" y="1567689"/>
              <a:ext cx="4903708" cy="61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二进制安全简介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	</a:t>
              </a:r>
            </a:p>
          </p:txBody>
        </p:sp>
      </p:grpSp>
      <p:grpSp>
        <p:nvGrpSpPr>
          <p:cNvPr id="105" name="组合 9"/>
          <p:cNvGrpSpPr/>
          <p:nvPr>
            <p:custDataLst>
              <p:tags r:id="rId2"/>
            </p:custDataLst>
          </p:nvPr>
        </p:nvGrpSpPr>
        <p:grpSpPr>
          <a:xfrm>
            <a:off x="5978525" y="2740507"/>
            <a:ext cx="4915723" cy="595391"/>
            <a:chOff x="5672394" y="1524853"/>
            <a:chExt cx="5835454" cy="706788"/>
          </a:xfrm>
        </p:grpSpPr>
        <p:grpSp>
          <p:nvGrpSpPr>
            <p:cNvPr id="106" name="组合 10"/>
            <p:cNvGrpSpPr/>
            <p:nvPr/>
          </p:nvGrpSpPr>
          <p:grpSpPr>
            <a:xfrm>
              <a:off x="5672394" y="1524853"/>
              <a:ext cx="863942" cy="706788"/>
              <a:chOff x="5624268" y="1524853"/>
              <a:chExt cx="863942" cy="706788"/>
            </a:xfrm>
          </p:grpSpPr>
          <p:sp>
            <p:nvSpPr>
              <p:cNvPr id="108" name="矩形: 圆角 12"/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5702845" y="1524853"/>
                <a:ext cx="706788" cy="70678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9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624268" y="1580744"/>
                <a:ext cx="863942" cy="61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02</a:t>
                </a:r>
                <a:endParaRPr lang="zh-CN" altLang="en-US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107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6604140" y="1567689"/>
              <a:ext cx="4903708" cy="62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基础工具使用</a:t>
              </a:r>
            </a:p>
          </p:txBody>
        </p:sp>
      </p:grpSp>
      <p:grpSp>
        <p:nvGrpSpPr>
          <p:cNvPr id="110" name="组合 9"/>
          <p:cNvGrpSpPr/>
          <p:nvPr>
            <p:custDataLst>
              <p:tags r:id="rId3"/>
            </p:custDataLst>
          </p:nvPr>
        </p:nvGrpSpPr>
        <p:grpSpPr>
          <a:xfrm>
            <a:off x="5978729" y="3623753"/>
            <a:ext cx="4920167" cy="990192"/>
            <a:chOff x="5667118" y="1524853"/>
            <a:chExt cx="5840730" cy="1175454"/>
          </a:xfrm>
        </p:grpSpPr>
        <p:grpSp>
          <p:nvGrpSpPr>
            <p:cNvPr id="111" name="组合 10"/>
            <p:cNvGrpSpPr/>
            <p:nvPr/>
          </p:nvGrpSpPr>
          <p:grpSpPr>
            <a:xfrm>
              <a:off x="5667118" y="1524853"/>
              <a:ext cx="863942" cy="706788"/>
              <a:chOff x="5618992" y="1524853"/>
              <a:chExt cx="863942" cy="706788"/>
            </a:xfrm>
          </p:grpSpPr>
          <p:sp>
            <p:nvSpPr>
              <p:cNvPr id="113" name="矩形: 圆角 12"/>
              <p:cNvSpPr/>
              <p:nvPr>
                <p:custDataLst>
                  <p:tags r:id="rId8"/>
                </p:custDataLst>
              </p:nvPr>
            </p:nvSpPr>
            <p:spPr>
              <a:xfrm rot="2700000">
                <a:off x="5702845" y="1524853"/>
                <a:ext cx="706788" cy="70678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4" name="文本框 1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618992" y="1586021"/>
                <a:ext cx="863942" cy="61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03</a:t>
                </a:r>
                <a:endParaRPr lang="zh-CN" altLang="en-US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112" name="文本框 11"/>
            <p:cNvSpPr txBox="1"/>
            <p:nvPr>
              <p:custDataLst>
                <p:tags r:id="rId7"/>
              </p:custDataLst>
            </p:nvPr>
          </p:nvSpPr>
          <p:spPr>
            <a:xfrm>
              <a:off x="6604140" y="1567689"/>
              <a:ext cx="4903708" cy="1132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挖洞入门十八式</a:t>
              </a:r>
            </a:p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2" name="文本框 11"/>
          <p:cNvSpPr txBox="1"/>
          <p:nvPr>
            <p:custDataLst>
              <p:tags r:id="rId4"/>
            </p:custDataLst>
          </p:nvPr>
        </p:nvSpPr>
        <p:spPr>
          <a:xfrm>
            <a:off x="6763418" y="4533798"/>
            <a:ext cx="4130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实战案例分享</a:t>
            </a:r>
          </a:p>
        </p:txBody>
      </p:sp>
      <p:sp>
        <p:nvSpPr>
          <p:cNvPr id="4" name="矩形: 圆角 12"/>
          <p:cNvSpPr/>
          <p:nvPr>
            <p:custDataLst>
              <p:tags r:id="rId5"/>
            </p:custDataLst>
          </p:nvPr>
        </p:nvSpPr>
        <p:spPr>
          <a:xfrm rot="2700000">
            <a:off x="6049365" y="4507036"/>
            <a:ext cx="595391" cy="59539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文本框 13"/>
          <p:cNvSpPr txBox="1"/>
          <p:nvPr>
            <p:custDataLst>
              <p:tags r:id="rId6"/>
            </p:custDataLst>
          </p:nvPr>
        </p:nvSpPr>
        <p:spPr>
          <a:xfrm>
            <a:off x="5978728" y="4533798"/>
            <a:ext cx="727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—3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392735" y="627969"/>
            <a:ext cx="10841321" cy="5098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关注反编译代码、源码中的高危漏洞函数（溢出类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格式化字符串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命令执行类）。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）反编译（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Ghidra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ida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）对二进制文件进行反编译、或者查看源代码。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）定位常见漏洞函数。如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memcpy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strcpy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printf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system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execv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execve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execvp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）根据漏洞函数跟踪数据流，查找数据输入源头。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）定位输入命令行参数位置。根据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help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信息的命令行参数，构造输入，触发漏洞。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91D62A-FFFC-D7D4-910E-F1DA5932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63" y="3414370"/>
            <a:ext cx="3597690" cy="12412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D3A56D-20AB-2664-9308-53D0353D8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67" y="5374079"/>
            <a:ext cx="3971925" cy="9620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7771D78-A5C2-BA5B-233F-8EA377F92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212" y="2100602"/>
            <a:ext cx="6943725" cy="6858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F28EAA3-EA2B-9709-C882-E9D84BC78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660" y="5268940"/>
            <a:ext cx="3629025" cy="7715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4833AA-0A2D-4E27-9D23-755205C30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757" y="5213189"/>
            <a:ext cx="3429000" cy="685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367FA43-EAC5-9670-5DBF-DBA6298D41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660" y="5953508"/>
            <a:ext cx="3848100" cy="8286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DDEB2B5-1E69-513B-22F5-DC101D5A6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228" y="5992499"/>
            <a:ext cx="36385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8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2491992" cy="449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程序的安全编译选项，此处有漏洞。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checksec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查看文件的安全编译选项。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）关注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runpath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这个检测项。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关于RPATH和RUNPATH的差异，有如下几点：</a:t>
            </a:r>
            <a:r>
              <a:rPr lang="en-US" altLang="zh-CN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）使用了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runpath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的场景，则会存在动态链接库劫持漏洞。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LD_LIBRARY_PATH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是一个环境变量，可以人为修改。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AA02D8-985A-4C30-C4D3-92CF58C93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304" y="3009084"/>
            <a:ext cx="3775881" cy="38489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3D97BB-7EBF-D5E6-38B6-8EA0E04B1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749" y="1579642"/>
            <a:ext cx="9524218" cy="587632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794ACB-D460-669C-59BB-8BBA62A92779}"/>
              </a:ext>
            </a:extLst>
          </p:cNvPr>
          <p:cNvSpPr txBox="1"/>
          <p:nvPr/>
        </p:nvSpPr>
        <p:spPr>
          <a:xfrm>
            <a:off x="820365" y="2473561"/>
            <a:ext cx="11117529" cy="17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RPATH、RUNPATH、LD_LIBRARY_PATH三者之间，优先级为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RPATH &gt; LD_LIBRARY_PATH &gt; RUNPATH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当RUNPATH存在时，则RPATH失效。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RUNPATH不适用于间接依赖的库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RUNPATH，可能需要配合使用 LD_LIBRARY_PATH来指定依赖库的路径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00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—5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1860950" cy="1866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二进制命令行参数中的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shell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交互参数。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）个别二进制文件中可能会带有交互式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shell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，可以执行命令。如果带有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suid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标志位，或者  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capability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，可以达到提权的效果。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21F1BD-D0BB-F339-A7E9-A28078C1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33" y="2050052"/>
            <a:ext cx="6890286" cy="48079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3273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—6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2491992" cy="3270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二进制文件中的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fuzz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测试。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二进制文件一般具有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root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权限，多与系统操作、内核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ioctl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调用有关。如果发生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crash,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可能会有漏洞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发现。可以通过二进制文件的参数输入入手，进行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fuzz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）定位输入可控参数。根据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help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信息列出的执行参数，查找可以输入数据的执行参数。</a:t>
            </a:r>
            <a:endParaRPr lang="en-US" altLang="zh-CN" sz="2000" dirty="0">
              <a:solidFill>
                <a:srgbClr val="333333"/>
              </a:solidFill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）生成变异数据。可以使用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radamsa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生成变异参数。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）编写脚本，调用可执行文件并填充参数执行。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）关注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crash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。查看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dmesg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，以及其他日志信息。查看是否有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crash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出现。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CC7F49-E156-BDCB-723B-C20A47F63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9" y="3893712"/>
            <a:ext cx="8718334" cy="28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10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—7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1698496" cy="408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定制修改的二进制文件。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针对系统原生的一些二进制应用，开发者可能在工具中添加了一些执行参数。这种就很不容易被发现，需要和原生的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help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信息作对比。这种新添加的参数也是漏洞挖掘的重点。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）根据安装包信息、或者命令行的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help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信息，查看是否有新增参数。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）可以在网站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https://command-not-found.com/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中查询一个命令在操作系统中的包名。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）下载对应命令的开源代码，对比新增的参数及操作。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5CDAF8-2252-E72A-C778-AE50987B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46" y="3045833"/>
            <a:ext cx="4118610" cy="36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4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—8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2491992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开源项目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GTFOBins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开源项目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GTFOBins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(https://gtfobins.github.io/)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总结了大量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Linux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下可用于逃逸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提权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执行命令的二进制文件。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732A0D-2BA1-4F0F-560D-F141C7879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33" y="2099834"/>
            <a:ext cx="6976010" cy="48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2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—9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345440" y="648912"/>
            <a:ext cx="12491992" cy="463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系统敏感信息、错误配置、海量系统信息。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unix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privesc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-check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linuxprivchecker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/>
              <a:t>	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LinEnum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-master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-smart-enumeration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lynis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BeRoot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linpeas.sh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扫描脚本的整体功能总结如下：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B63D9C-A519-23E1-52A8-CDC57C55C947}"/>
              </a:ext>
            </a:extLst>
          </p:cNvPr>
          <p:cNvSpPr txBox="1"/>
          <p:nvPr/>
        </p:nvSpPr>
        <p:spPr>
          <a:xfrm>
            <a:off x="823342" y="4818881"/>
            <a:ext cx="11117529" cy="17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扫描系统中的配置文件、权限设置和其他潜在的安全问题。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根据</a:t>
            </a:r>
            <a:r>
              <a:rPr lang="en-US" altLang="zh-CN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Linux</a:t>
            </a:r>
            <a:r>
              <a:rPr lang="zh-CN" altLang="en-US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操作系统版本号自动查找相应提权脚本的工具。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安全审计以及系统加固，扫描一般系统信息，脆弱软件包以及潜在的错误配置。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zh-CN" altLang="en-US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枚举</a:t>
            </a:r>
            <a:r>
              <a:rPr lang="en-US" altLang="zh-CN" sz="1800" dirty="0" err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linux</a:t>
            </a:r>
            <a:r>
              <a:rPr lang="zh-CN" altLang="en-US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Open Sans" panose="020B0606030504020204" pitchFamily="34" charset="0"/>
              </a:rPr>
              <a:t>操作系统几乎所有的可提权项。</a:t>
            </a:r>
            <a:endParaRPr lang="en-US" altLang="zh-CN" sz="18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EE017853-07CC-E4EA-8504-22A6DA796262}"/>
              </a:ext>
            </a:extLst>
          </p:cNvPr>
          <p:cNvSpPr/>
          <p:nvPr/>
        </p:nvSpPr>
        <p:spPr>
          <a:xfrm>
            <a:off x="7193280" y="1971040"/>
            <a:ext cx="3799840" cy="189992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更多惊喜需要自行探索</a:t>
            </a:r>
          </a:p>
        </p:txBody>
      </p:sp>
    </p:spTree>
    <p:extLst>
      <p:ext uri="{BB962C8B-B14F-4D97-AF65-F5344CB8AC3E}">
        <p14:creationId xmlns:p14="http://schemas.microsoft.com/office/powerpoint/2010/main" val="833103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—10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2491992" cy="432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Suid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提权。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333333"/>
                </a:solidFill>
                <a:highlight>
                  <a:srgbClr val="FFFFFF"/>
                </a:highlight>
                <a:latin typeface="pingfang SC"/>
              </a:rPr>
              <a:t>    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SUID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主要功能：当用户执行某一程序时，临时获得该程序所有者的身份（非所有者以所有者身份运行）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suid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sgid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文件查找命令：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find / -perm -u=s -type f 2&gt;/dev/null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find / -user root -perm -4000-print2&gt;/dev/null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find / -user root -perm -4000-exec ls 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ldb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{} \;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find / -perm -1000 -type d 2&gt;/dev/null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find / -perm -g=s -type f 2&gt;/dev/null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find / -perm -u=s -type f 2&gt;/dev/null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find / -perm -g=s -o -perm -u=s -type f 2&gt;/dev/null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C1CCCD-DFF6-E5C3-B5BE-7DD57D48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31" y="1969097"/>
            <a:ext cx="5381625" cy="3638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F4A03A-7806-7FDA-123C-22346419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245" y="5122512"/>
            <a:ext cx="53054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3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—11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361424" y="667878"/>
            <a:ext cx="12491992" cy="463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对外开放端口。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对外开放的端口危险巨大，可以被攻击者发起网络攻击，如远程代码执行，弱口令爆破，拒绝服务攻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击等。也可能会暴漏系统安全漏洞，导致未经授权的访问和数据泄露。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）可以使用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netstat –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tupln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查看对外开放的监听端口。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）根据端口对应的进程名，定位到二进制文件。寻找数据处理逻辑，发现漏洞。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BED043-E17B-9350-CA56-392464353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001" y="2528888"/>
            <a:ext cx="7614179" cy="23459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2B9B67-1BDC-2A4D-8EBF-63C277EB1B29}"/>
              </a:ext>
            </a:extLst>
          </p:cNvPr>
          <p:cNvSpPr txBox="1"/>
          <p:nvPr/>
        </p:nvSpPr>
        <p:spPr>
          <a:xfrm>
            <a:off x="361424" y="5242139"/>
            <a:ext cx="12491992" cy="1320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Tips: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Netstat –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tupln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如果使用普通权限，则不会显示端口所属进程名。最好用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root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127.0.0.1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开放的端口可以忽视，这是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unix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本地套接字，只在本机程序之间传递数据，不会和外部交互。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633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—12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308113" y="669542"/>
            <a:ext cx="12491992" cy="3713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利用环境变量，注意观察脚本、程序中对外部环境变量的引用。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环境变量可以可以调整查找命令的优先级顺序（悟一悟其中的精妙）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修改下环境变量的顺序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比如：在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tmp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目录下新建一个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ls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脚本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DC1841-1DB3-7BB8-F85F-A04DA44C0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222" y="1628070"/>
            <a:ext cx="4333875" cy="561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18F37A-FC56-5E1C-92B7-1961D158A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46" y="2561499"/>
            <a:ext cx="4772025" cy="828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55CE56-68DF-1CA3-F63B-33F9709E6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34" y="3943157"/>
            <a:ext cx="4257675" cy="542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92FDB0-2E48-2C25-3AF2-C44CEA286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34" y="4564006"/>
            <a:ext cx="4972050" cy="2009775"/>
          </a:xfrm>
          <a:prstGeom prst="rect">
            <a:avLst/>
          </a:prstGeom>
        </p:spPr>
      </p:pic>
      <p:sp>
        <p:nvSpPr>
          <p:cNvPr id="14" name="云形 13">
            <a:extLst>
              <a:ext uri="{FF2B5EF4-FFF2-40B4-BE49-F238E27FC236}">
                <a16:creationId xmlns:a16="http://schemas.microsoft.com/office/drawing/2014/main" id="{6DD55F85-6E6F-B6BA-CE2B-350386F0D1DF}"/>
              </a:ext>
            </a:extLst>
          </p:cNvPr>
          <p:cNvSpPr/>
          <p:nvPr/>
        </p:nvSpPr>
        <p:spPr>
          <a:xfrm>
            <a:off x="6391164" y="1651000"/>
            <a:ext cx="5661834" cy="355600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/>
              <a:t>漏洞场景：</a:t>
            </a:r>
            <a:endParaRPr lang="en-US" altLang="zh-CN" b="1" dirty="0"/>
          </a:p>
          <a:p>
            <a:r>
              <a:rPr lang="zh-CN" altLang="en-US" dirty="0"/>
              <a:t>  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在程序中调用了其他的命令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二进制文件。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/>
              <a:t>利用条件：</a:t>
            </a:r>
            <a:endParaRPr lang="en-US" altLang="zh-CN" b="1" dirty="0"/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命令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二进制文件没有使用绝对路径或者文件目录可读写。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/>
              <a:t>利用方法：</a:t>
            </a:r>
            <a:endParaRPr lang="en-US" altLang="zh-CN" b="1" dirty="0"/>
          </a:p>
          <a:p>
            <a:r>
              <a:rPr lang="en-US" altLang="zh-CN" dirty="0"/>
              <a:t>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环境变量或者软链接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D678E9-1061-21E6-2167-2B2BBF28AC4B}"/>
              </a:ext>
            </a:extLst>
          </p:cNvPr>
          <p:cNvSpPr txBox="1"/>
          <p:nvPr/>
        </p:nvSpPr>
        <p:spPr>
          <a:xfrm>
            <a:off x="6096000" y="5568893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参考链接：</a:t>
            </a:r>
            <a:r>
              <a:rPr lang="en-US" altLang="zh-CN" b="0" i="0" dirty="0">
                <a:solidFill>
                  <a:srgbClr val="4183C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7"/>
              </a:rPr>
              <a:t>https://www.freebuf.com/articles/system/173903.html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54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二进制安全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56"/>
          <p:cNvGrpSpPr/>
          <p:nvPr/>
        </p:nvGrpSpPr>
        <p:grpSpPr>
          <a:xfrm>
            <a:off x="372885" y="835705"/>
            <a:ext cx="6560185" cy="398780"/>
            <a:chOff x="218902" y="188891"/>
            <a:chExt cx="8265263" cy="502428"/>
          </a:xfrm>
        </p:grpSpPr>
        <p:grpSp>
          <p:nvGrpSpPr>
            <p:cNvPr id="13" name="组合 57"/>
            <p:cNvGrpSpPr/>
            <p:nvPr/>
          </p:nvGrpSpPr>
          <p:grpSpPr>
            <a:xfrm>
              <a:off x="218902" y="257461"/>
              <a:ext cx="551118" cy="386080"/>
              <a:chOff x="267029" y="431769"/>
              <a:chExt cx="702358" cy="492030"/>
            </a:xfrm>
          </p:grpSpPr>
          <p:sp>
            <p:nvSpPr>
              <p:cNvPr id="15" name="任意多边形 9"/>
              <p:cNvSpPr/>
              <p:nvPr>
                <p:custDataLst>
                  <p:tags r:id="rId3"/>
                </p:custDataLst>
              </p:nvPr>
            </p:nvSpPr>
            <p:spPr>
              <a:xfrm rot="2700000">
                <a:off x="267029" y="431769"/>
                <a:ext cx="492030" cy="492030"/>
              </a:xfrm>
              <a:custGeom>
                <a:avLst/>
                <a:gdLst>
                  <a:gd name="connsiteX0" fmla="*/ 420272 w 1909482"/>
                  <a:gd name="connsiteY0" fmla="*/ 225685 h 1909482"/>
                  <a:gd name="connsiteX1" fmla="*/ 177249 w 1909482"/>
                  <a:gd name="connsiteY1" fmla="*/ 468708 h 1909482"/>
                  <a:gd name="connsiteX2" fmla="*/ 177249 w 1909482"/>
                  <a:gd name="connsiteY2" fmla="*/ 1440773 h 1909482"/>
                  <a:gd name="connsiteX3" fmla="*/ 420272 w 1909482"/>
                  <a:gd name="connsiteY3" fmla="*/ 1683796 h 1909482"/>
                  <a:gd name="connsiteX4" fmla="*/ 1483786 w 1909482"/>
                  <a:gd name="connsiteY4" fmla="*/ 1683796 h 1909482"/>
                  <a:gd name="connsiteX5" fmla="*/ 1726809 w 1909482"/>
                  <a:gd name="connsiteY5" fmla="*/ 1440773 h 1909482"/>
                  <a:gd name="connsiteX6" fmla="*/ 1726809 w 1909482"/>
                  <a:gd name="connsiteY6" fmla="*/ 468708 h 1909482"/>
                  <a:gd name="connsiteX7" fmla="*/ 1483786 w 1909482"/>
                  <a:gd name="connsiteY7" fmla="*/ 225685 h 1909482"/>
                  <a:gd name="connsiteX8" fmla="*/ 318253 w 1909482"/>
                  <a:gd name="connsiteY8" fmla="*/ 0 h 1909482"/>
                  <a:gd name="connsiteX9" fmla="*/ 1591229 w 1909482"/>
                  <a:gd name="connsiteY9" fmla="*/ 0 h 1909482"/>
                  <a:gd name="connsiteX10" fmla="*/ 1909482 w 1909482"/>
                  <a:gd name="connsiteY10" fmla="*/ 318253 h 1909482"/>
                  <a:gd name="connsiteX11" fmla="*/ 1909482 w 1909482"/>
                  <a:gd name="connsiteY11" fmla="*/ 1591229 h 1909482"/>
                  <a:gd name="connsiteX12" fmla="*/ 1591229 w 1909482"/>
                  <a:gd name="connsiteY12" fmla="*/ 1909482 h 1909482"/>
                  <a:gd name="connsiteX13" fmla="*/ 318253 w 1909482"/>
                  <a:gd name="connsiteY13" fmla="*/ 1909482 h 1909482"/>
                  <a:gd name="connsiteX14" fmla="*/ 0 w 1909482"/>
                  <a:gd name="connsiteY14" fmla="*/ 1591229 h 1909482"/>
                  <a:gd name="connsiteX15" fmla="*/ 0 w 1909482"/>
                  <a:gd name="connsiteY15" fmla="*/ 318253 h 1909482"/>
                  <a:gd name="connsiteX16" fmla="*/ 318253 w 1909482"/>
                  <a:gd name="connsiteY16" fmla="*/ 0 h 190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09482" h="1909482">
                    <a:moveTo>
                      <a:pt x="420272" y="225685"/>
                    </a:moveTo>
                    <a:cubicBezTo>
                      <a:pt x="286054" y="225685"/>
                      <a:pt x="177249" y="334490"/>
                      <a:pt x="177249" y="468708"/>
                    </a:cubicBezTo>
                    <a:lnTo>
                      <a:pt x="177249" y="1440773"/>
                    </a:lnTo>
                    <a:cubicBezTo>
                      <a:pt x="177249" y="1574991"/>
                      <a:pt x="286054" y="1683796"/>
                      <a:pt x="420272" y="1683796"/>
                    </a:cubicBezTo>
                    <a:lnTo>
                      <a:pt x="1483786" y="1683796"/>
                    </a:lnTo>
                    <a:cubicBezTo>
                      <a:pt x="1618004" y="1683796"/>
                      <a:pt x="1726809" y="1574991"/>
                      <a:pt x="1726809" y="1440773"/>
                    </a:cubicBezTo>
                    <a:lnTo>
                      <a:pt x="1726809" y="468708"/>
                    </a:lnTo>
                    <a:cubicBezTo>
                      <a:pt x="1726809" y="334490"/>
                      <a:pt x="1618004" y="225685"/>
                      <a:pt x="1483786" y="225685"/>
                    </a:cubicBezTo>
                    <a:close/>
                    <a:moveTo>
                      <a:pt x="318253" y="0"/>
                    </a:moveTo>
                    <a:lnTo>
                      <a:pt x="1591229" y="0"/>
                    </a:lnTo>
                    <a:cubicBezTo>
                      <a:pt x="1766995" y="0"/>
                      <a:pt x="1909482" y="142487"/>
                      <a:pt x="1909482" y="318253"/>
                    </a:cubicBezTo>
                    <a:lnTo>
                      <a:pt x="1909482" y="1591229"/>
                    </a:lnTo>
                    <a:cubicBezTo>
                      <a:pt x="1909482" y="1766995"/>
                      <a:pt x="1766995" y="1909482"/>
                      <a:pt x="1591229" y="1909482"/>
                    </a:cubicBezTo>
                    <a:lnTo>
                      <a:pt x="318253" y="1909482"/>
                    </a:lnTo>
                    <a:cubicBezTo>
                      <a:pt x="142487" y="1909482"/>
                      <a:pt x="0" y="1766995"/>
                      <a:pt x="0" y="1591229"/>
                    </a:cubicBezTo>
                    <a:lnTo>
                      <a:pt x="0" y="318253"/>
                    </a:lnTo>
                    <a:cubicBezTo>
                      <a:pt x="0" y="142487"/>
                      <a:pt x="142487" y="0"/>
                      <a:pt x="318253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" name="圆角矩形 12"/>
              <p:cNvSpPr/>
              <p:nvPr>
                <p:custDataLst>
                  <p:tags r:id="rId4"/>
                </p:custDataLst>
              </p:nvPr>
            </p:nvSpPr>
            <p:spPr>
              <a:xfrm rot="2700000">
                <a:off x="485961" y="436071"/>
                <a:ext cx="483426" cy="48342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1143000" dist="63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14" name="文本框 58"/>
            <p:cNvSpPr txBox="1"/>
            <p:nvPr>
              <p:custDataLst>
                <p:tags r:id="rId2"/>
              </p:custDataLst>
            </p:nvPr>
          </p:nvSpPr>
          <p:spPr>
            <a:xfrm>
              <a:off x="866138" y="188891"/>
              <a:ext cx="7618027" cy="50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研究方向</a:t>
              </a: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74090" y="4022090"/>
            <a:ext cx="972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4258" y="1234485"/>
            <a:ext cx="11238322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IOT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安全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嵌入式安全。种类繁杂，常见路由器、智能摄像头、门锁、物联网、车联网相关。涉及基础理论和硬件知识较多。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《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揭秘家用路由器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0day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漏洞挖掘技术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》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硬件安全攻防揭秘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浏览器安全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主要包括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chromium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Safari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edge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firefox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等主流浏览器。关注点多为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JS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引擎安全和渲染引擎安全。漏洞挖掘技术以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fuzz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为主。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https://eternalsakura13.com/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操作系统安全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针对三大桌面操作系统（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windows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Linux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Macos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）的漏洞挖掘。多集中在内核领域，业界有许多好用的针对不同操作系统内核的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fuzz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工具。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移动安全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针对移动操作系统（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Android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HarmonyOS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）的漏洞挖掘。业界需求大，从上层应用到底层系统，各种攻防技术迭代较快。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虚拟化安全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个人或企业类虚拟化软件漏洞挖掘，可以从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Qemu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virtualBox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等开源软件漏洞挖掘入手。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7"/>
              </a:rPr>
              <a:t>LINK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—13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2491992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capability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提权。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b="0" i="0" dirty="0">
                <a:solidFill>
                  <a:srgbClr val="23263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Capabilities</a:t>
            </a:r>
            <a:r>
              <a:rPr lang="zh-CN" altLang="en-US" sz="2000" b="0" i="0" dirty="0">
                <a:solidFill>
                  <a:srgbClr val="23263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2000" b="0" i="0" dirty="0">
                <a:solidFill>
                  <a:srgbClr val="23263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root</a:t>
            </a:r>
            <a:r>
              <a:rPr lang="zh-CN" altLang="en-US" sz="2000" b="0" i="0" dirty="0">
                <a:solidFill>
                  <a:srgbClr val="23263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用户的权限细分为不同的领域，</a:t>
            </a:r>
            <a:r>
              <a:rPr lang="en-US" altLang="zh-CN" sz="2000" b="0" i="0" dirty="0">
                <a:solidFill>
                  <a:srgbClr val="23263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0" i="0" dirty="0">
                <a:solidFill>
                  <a:srgbClr val="23263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不同</a:t>
            </a:r>
            <a:r>
              <a:rPr lang="en-US" altLang="zh-CN" sz="2000" b="0" i="0" dirty="0">
                <a:solidFill>
                  <a:srgbClr val="23263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Capabilities</a:t>
            </a:r>
            <a:r>
              <a:rPr lang="zh-CN" altLang="en-US" sz="2000" dirty="0">
                <a:solidFill>
                  <a:srgbClr val="23263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对应不同的特权，可以赋给</a:t>
            </a:r>
            <a:endParaRPr lang="en-US" altLang="zh-CN" sz="2000" dirty="0">
              <a:solidFill>
                <a:srgbClr val="23263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3263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文件和进程。</a:t>
            </a:r>
            <a:endParaRPr lang="en-US" altLang="zh-CN" sz="2000" dirty="0">
              <a:solidFill>
                <a:srgbClr val="23263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3263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(1)</a:t>
            </a:r>
            <a:r>
              <a:rPr lang="zh-CN" altLang="en-US" sz="2000" dirty="0">
                <a:solidFill>
                  <a:srgbClr val="23263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查询命令如下：</a:t>
            </a:r>
            <a:endParaRPr lang="en-US" altLang="zh-CN" sz="2000" dirty="0">
              <a:solidFill>
                <a:srgbClr val="23263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3263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2000" dirty="0" err="1">
                <a:solidFill>
                  <a:srgbClr val="23263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getcap</a:t>
            </a:r>
            <a:r>
              <a:rPr lang="en-US" altLang="zh-CN" sz="2000" dirty="0">
                <a:solidFill>
                  <a:srgbClr val="23263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–r / 2&gt;/dev/null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3263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(2)</a:t>
            </a:r>
            <a:r>
              <a:rPr lang="zh-CN" altLang="en-US" sz="2000" dirty="0">
                <a:solidFill>
                  <a:srgbClr val="23263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可以结合</a:t>
            </a:r>
            <a:r>
              <a:rPr lang="en-US" altLang="zh-CN" sz="200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GTFOBins</a:t>
            </a:r>
            <a:r>
              <a:rPr lang="zh-CN" altLang="en-US" sz="200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快速定位到漏洞文件</a:t>
            </a:r>
            <a:endParaRPr lang="en-US" altLang="zh-CN" sz="200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F06160-3CC0-D045-3937-4880C4674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45" y="1705266"/>
            <a:ext cx="6986155" cy="50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—14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0" y="689608"/>
            <a:ext cx="12491992" cy="5098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计划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定时任务。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定时任务（</a:t>
            </a:r>
            <a:r>
              <a:rPr lang="en-US" altLang="zh-CN" sz="2000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cron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 job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）可以用来设置周期执行的命令，提权的原理为计划任务以 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root 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权限运行，计划任务中的脚本其他用户有写入的权限，或者脚本所属组为其他用户，则可以进行借助覆写计划任务提权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）快速排查命令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ls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–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alh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etc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cron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ls –l /var/spool/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cron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/crontabs/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）例如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属主为 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root 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的定时任务文件中存在类似如下的配置</a:t>
            </a:r>
            <a:endParaRPr lang="en-US" altLang="zh-CN" sz="20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0 0 */1 * * /bin/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sh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/tmp/backup.sh 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//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每日凌晨定时执行备份脚本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如果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/tmp/backup.sh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脚本的文件属性是其他用户可写的话，那么攻击者就可以借助篡改该定时任务所指向的脚本，实现提权到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root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E156832-0699-ECA0-1956-FA9E1BC2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76" y="2438495"/>
            <a:ext cx="5135516" cy="38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24D634-6505-290E-CF83-09419AE6DB13}"/>
              </a:ext>
            </a:extLst>
          </p:cNvPr>
          <p:cNvSpPr txBox="1"/>
          <p:nvPr/>
        </p:nvSpPr>
        <p:spPr>
          <a:xfrm>
            <a:off x="76944" y="6023113"/>
            <a:ext cx="686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总结：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定时任务脚本中的某个变量，路径，文件可控，则可利用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2414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—15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2491992" cy="648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提权。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etc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sudoers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限制了那个用户可以执行哪些特权命令。如果要检查当前用户可以使用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运行什么命令，以及哪个用户身份运行，使用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–l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命令。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假如普通用户被允许以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sudo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运行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find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cat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vi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more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less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nmap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perl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ruby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gdb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python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等任何编程语言编译器、解释器和编辑器，那么我们就可以通过这些命令，获得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root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权限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D826C0-9D12-B653-222E-B6340D54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83" y="2373588"/>
            <a:ext cx="4067175" cy="19716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B7A87D-156E-E499-E3CD-6C5E1779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97" y="2127517"/>
            <a:ext cx="6121883" cy="37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26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—16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2491992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三方组件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服务。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NFS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提权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  <a:ea typeface="宋体" panose="02010600030101010101" pitchFamily="2" charset="-122"/>
              </a:rPr>
              <a:t>            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当服务器中存在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NFS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共享，开启</a:t>
            </a:r>
            <a:r>
              <a:rPr lang="en-US" altLang="zh-CN" sz="2000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no_root_squash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选项时，</a:t>
            </a:r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sz="2000" u="sng" dirty="0">
                <a:solidFill>
                  <a:srgbClr val="191B1F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客户端</a:t>
            </a:r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的是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root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用户，那么对于共</a:t>
            </a:r>
            <a:endParaRPr lang="en-US" altLang="zh-CN" sz="20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享目录来说，该客户端就有</a:t>
            </a:r>
            <a:r>
              <a:rPr lang="en-US" altLang="zh-CN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root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权限，可以使用它来提升权限</a:t>
            </a:r>
            <a:r>
              <a:rPr lang="zh-CN" altLang="en-US" sz="20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20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提权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191B1F"/>
              </a:solidFill>
              <a:highlight>
                <a:srgbClr val="FFFFFF"/>
              </a:highlight>
              <a:latin typeface="-apple-system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191B1F"/>
              </a:solidFill>
              <a:highlight>
                <a:srgbClr val="FFFFFF"/>
              </a:highlight>
              <a:latin typeface="-apple-system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191B1F"/>
              </a:solidFill>
              <a:highlight>
                <a:srgbClr val="FFFFFF"/>
              </a:highlight>
              <a:latin typeface="-apple-system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191B1F"/>
              </a:solidFill>
              <a:highlight>
                <a:srgbClr val="FFFFFF"/>
              </a:highlight>
              <a:latin typeface="-apple-system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RPCbind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漏洞利用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MSFconsole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  <a:ea typeface="宋体" panose="02010600030101010101" pitchFamily="2" charset="-122"/>
              </a:rPr>
              <a:t>       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50AD10-4341-6F0A-B22D-3FFABC3E6D62}"/>
              </a:ext>
            </a:extLst>
          </p:cNvPr>
          <p:cNvSpPr txBox="1"/>
          <p:nvPr/>
        </p:nvSpPr>
        <p:spPr>
          <a:xfrm>
            <a:off x="826380" y="3177353"/>
            <a:ext cx="5496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MOF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启动项提权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反弹端口提权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CVE-2016-6663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CVE-2016-6664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组合提权</a:t>
            </a:r>
          </a:p>
        </p:txBody>
      </p:sp>
    </p:spTree>
    <p:extLst>
      <p:ext uri="{BB962C8B-B14F-4D97-AF65-F5344CB8AC3E}">
        <p14:creationId xmlns:p14="http://schemas.microsoft.com/office/powerpoint/2010/main" val="1746098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—17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2491992" cy="648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Linux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历史漏洞。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 </a:t>
            </a:r>
            <a:r>
              <a:rPr lang="en-US" altLang="zh-CN" sz="2000" i="0" u="none" strike="noStrike" dirty="0">
                <a:effectLst/>
                <a:latin typeface="-apple-system"/>
                <a:hlinkClick r:id="rId3"/>
              </a:rPr>
              <a:t>linux-exploit-suggester-2</a:t>
            </a:r>
            <a:r>
              <a:rPr lang="zh-CN" altLang="en-US" sz="200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漏洞建议器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）其他常见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CVE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漏洞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pkexec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、脏牛、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DirtyPipe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881518-9349-C8E3-53FD-5CCA6C788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627" y="1700627"/>
            <a:ext cx="6734353" cy="38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95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—18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1651230" cy="602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其他偏门。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查找敏感文件提权（如全局可写文件）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有时候通过查找服务器上的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Web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配置文件，可以发现数据库的连接账户和密码。登录数据库后，通过收集数据库中存储的用户密码，并且管理员如果存在密码复用的情况，即可完成提权。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通过跳板用户提权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有时候我们尝试了所有的方法，也无法直接提权到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root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权限，此时可以考虑先提权到其他用户，再通过其他用户的权限提权到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root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权限，而这个中间用户就被我们称为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——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跳板用户。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通过历史记录提权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通过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history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cat ~/.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bash_history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命令当前用户使用过的历史命令，里面可能存在有用的提权信息，比如有的管理员为了方便登陆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或其他软件时，不经意间加上参数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，从而将密码暴露出来，或者一些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sh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脚本连接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vpn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等，查看对应的配置文件即可拿到账号密码。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爆破密码（太粗鲁）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su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命令爆破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root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密码，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SSH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协议爆破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root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密码，爆破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etc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/shadow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96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挖洞小窍门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终极大法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76944" y="694641"/>
            <a:ext cx="11651230" cy="325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终极大法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）查看设备上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普通用户可执行的文件、脚本、配置文件等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）重点关注这些文件中与外部交互的命令、文件、环境变量、路径等是否可控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）属主为高权限（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root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secadmin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netadmin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sysadmin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audiadmin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）优先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9D9B28-9F09-653C-B4B0-9BCECDA0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63" y="1686261"/>
            <a:ext cx="6391275" cy="962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B03D2C-8E8C-36EA-1AD8-15EB5A52D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304" y="3429000"/>
            <a:ext cx="4681331" cy="3270407"/>
          </a:xfrm>
          <a:prstGeom prst="rect">
            <a:avLst/>
          </a:prstGeom>
        </p:spPr>
      </p:pic>
      <p:sp>
        <p:nvSpPr>
          <p:cNvPr id="2" name="云形 1">
            <a:extLst>
              <a:ext uri="{FF2B5EF4-FFF2-40B4-BE49-F238E27FC236}">
                <a16:creationId xmlns:a16="http://schemas.microsoft.com/office/drawing/2014/main" id="{3E8405E8-D558-F7D7-3A75-61C5EE9A045C}"/>
              </a:ext>
            </a:extLst>
          </p:cNvPr>
          <p:cNvSpPr/>
          <p:nvPr/>
        </p:nvSpPr>
        <p:spPr>
          <a:xfrm>
            <a:off x="8284220" y="3946493"/>
            <a:ext cx="3700762" cy="221686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注意高权限文件执行过程中动态加载的命令，脚本、程序</a:t>
            </a:r>
          </a:p>
        </p:txBody>
      </p:sp>
    </p:spTree>
    <p:extLst>
      <p:ext uri="{BB962C8B-B14F-4D97-AF65-F5344CB8AC3E}">
        <p14:creationId xmlns:p14="http://schemas.microsoft.com/office/powerpoint/2010/main" val="1893738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内核漏洞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4F86DE-51C8-287A-C90F-032F399438C9}"/>
              </a:ext>
            </a:extLst>
          </p:cNvPr>
          <p:cNvSpPr txBox="1"/>
          <p:nvPr/>
        </p:nvSpPr>
        <p:spPr>
          <a:xfrm>
            <a:off x="1067858" y="949538"/>
            <a:ext cx="8737586" cy="602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Fuzz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trinity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bochspwn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syzkaller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kernelfuzz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AFL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Hongfuzz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IOfuzz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开源代码审计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codeql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）人工代码审计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55C2114-9914-617A-5ABE-FBA8E432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432"/>
            <a:ext cx="153888" cy="71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51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12"/>
          <p:cNvSpPr/>
          <p:nvPr>
            <p:custDataLst>
              <p:tags r:id="rId1"/>
            </p:custDataLst>
          </p:nvPr>
        </p:nvSpPr>
        <p:spPr>
          <a:xfrm rot="2700000">
            <a:off x="6049162" y="4536397"/>
            <a:ext cx="595392" cy="5953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6" name="矩形: 圆角 12"/>
          <p:cNvSpPr/>
          <p:nvPr>
            <p:custDataLst>
              <p:tags r:id="rId2"/>
            </p:custDataLst>
          </p:nvPr>
        </p:nvSpPr>
        <p:spPr>
          <a:xfrm rot="2700000">
            <a:off x="6049365" y="3623751"/>
            <a:ext cx="595391" cy="59539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: 圆角 12"/>
          <p:cNvSpPr/>
          <p:nvPr>
            <p:custDataLst>
              <p:tags r:id="rId3"/>
            </p:custDataLst>
          </p:nvPr>
        </p:nvSpPr>
        <p:spPr>
          <a:xfrm rot="2700000">
            <a:off x="6049366" y="2740466"/>
            <a:ext cx="595391" cy="59539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矩形: 圆角 12"/>
          <p:cNvSpPr/>
          <p:nvPr>
            <p:custDataLst>
              <p:tags r:id="rId4"/>
            </p:custDataLst>
          </p:nvPr>
        </p:nvSpPr>
        <p:spPr>
          <a:xfrm rot="2700000">
            <a:off x="6034126" y="1862261"/>
            <a:ext cx="595391" cy="59539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5" name="圆角矩形 19"/>
          <p:cNvSpPr/>
          <p:nvPr/>
        </p:nvSpPr>
        <p:spPr>
          <a:xfrm rot="2700000">
            <a:off x="2500531" y="2768729"/>
            <a:ext cx="2574131" cy="257413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任意多边形 9"/>
          <p:cNvSpPr/>
          <p:nvPr/>
        </p:nvSpPr>
        <p:spPr>
          <a:xfrm rot="2700000">
            <a:off x="1894355" y="1329673"/>
            <a:ext cx="1361101" cy="1361101"/>
          </a:xfrm>
          <a:custGeom>
            <a:avLst/>
            <a:gdLst>
              <a:gd name="connsiteX0" fmla="*/ 420272 w 1909482"/>
              <a:gd name="connsiteY0" fmla="*/ 225685 h 1909482"/>
              <a:gd name="connsiteX1" fmla="*/ 177249 w 1909482"/>
              <a:gd name="connsiteY1" fmla="*/ 468708 h 1909482"/>
              <a:gd name="connsiteX2" fmla="*/ 177249 w 1909482"/>
              <a:gd name="connsiteY2" fmla="*/ 1440773 h 1909482"/>
              <a:gd name="connsiteX3" fmla="*/ 420272 w 1909482"/>
              <a:gd name="connsiteY3" fmla="*/ 1683796 h 1909482"/>
              <a:gd name="connsiteX4" fmla="*/ 1483786 w 1909482"/>
              <a:gd name="connsiteY4" fmla="*/ 1683796 h 1909482"/>
              <a:gd name="connsiteX5" fmla="*/ 1726809 w 1909482"/>
              <a:gd name="connsiteY5" fmla="*/ 1440773 h 1909482"/>
              <a:gd name="connsiteX6" fmla="*/ 1726809 w 1909482"/>
              <a:gd name="connsiteY6" fmla="*/ 468708 h 1909482"/>
              <a:gd name="connsiteX7" fmla="*/ 1483786 w 1909482"/>
              <a:gd name="connsiteY7" fmla="*/ 225685 h 1909482"/>
              <a:gd name="connsiteX8" fmla="*/ 318253 w 1909482"/>
              <a:gd name="connsiteY8" fmla="*/ 0 h 1909482"/>
              <a:gd name="connsiteX9" fmla="*/ 1591229 w 1909482"/>
              <a:gd name="connsiteY9" fmla="*/ 0 h 1909482"/>
              <a:gd name="connsiteX10" fmla="*/ 1909482 w 1909482"/>
              <a:gd name="connsiteY10" fmla="*/ 318253 h 1909482"/>
              <a:gd name="connsiteX11" fmla="*/ 1909482 w 1909482"/>
              <a:gd name="connsiteY11" fmla="*/ 1591229 h 1909482"/>
              <a:gd name="connsiteX12" fmla="*/ 1591229 w 1909482"/>
              <a:gd name="connsiteY12" fmla="*/ 1909482 h 1909482"/>
              <a:gd name="connsiteX13" fmla="*/ 318253 w 1909482"/>
              <a:gd name="connsiteY13" fmla="*/ 1909482 h 1909482"/>
              <a:gd name="connsiteX14" fmla="*/ 0 w 1909482"/>
              <a:gd name="connsiteY14" fmla="*/ 1591229 h 1909482"/>
              <a:gd name="connsiteX15" fmla="*/ 0 w 1909482"/>
              <a:gd name="connsiteY15" fmla="*/ 318253 h 1909482"/>
              <a:gd name="connsiteX16" fmla="*/ 318253 w 1909482"/>
              <a:gd name="connsiteY16" fmla="*/ 0 h 190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9482" h="1909482">
                <a:moveTo>
                  <a:pt x="420272" y="225685"/>
                </a:moveTo>
                <a:cubicBezTo>
                  <a:pt x="286054" y="225685"/>
                  <a:pt x="177249" y="334490"/>
                  <a:pt x="177249" y="468708"/>
                </a:cubicBezTo>
                <a:lnTo>
                  <a:pt x="177249" y="1440773"/>
                </a:lnTo>
                <a:cubicBezTo>
                  <a:pt x="177249" y="1574991"/>
                  <a:pt x="286054" y="1683796"/>
                  <a:pt x="420272" y="1683796"/>
                </a:cubicBezTo>
                <a:lnTo>
                  <a:pt x="1483786" y="1683796"/>
                </a:lnTo>
                <a:cubicBezTo>
                  <a:pt x="1618004" y="1683796"/>
                  <a:pt x="1726809" y="1574991"/>
                  <a:pt x="1726809" y="1440773"/>
                </a:cubicBezTo>
                <a:lnTo>
                  <a:pt x="1726809" y="468708"/>
                </a:lnTo>
                <a:cubicBezTo>
                  <a:pt x="1726809" y="334490"/>
                  <a:pt x="1618004" y="225685"/>
                  <a:pt x="1483786" y="225685"/>
                </a:cubicBezTo>
                <a:close/>
                <a:moveTo>
                  <a:pt x="318253" y="0"/>
                </a:moveTo>
                <a:lnTo>
                  <a:pt x="1591229" y="0"/>
                </a:lnTo>
                <a:cubicBezTo>
                  <a:pt x="1766995" y="0"/>
                  <a:pt x="1909482" y="142487"/>
                  <a:pt x="1909482" y="318253"/>
                </a:cubicBezTo>
                <a:lnTo>
                  <a:pt x="1909482" y="1591229"/>
                </a:lnTo>
                <a:cubicBezTo>
                  <a:pt x="1909482" y="1766995"/>
                  <a:pt x="1766995" y="1909482"/>
                  <a:pt x="1591229" y="1909482"/>
                </a:cubicBezTo>
                <a:lnTo>
                  <a:pt x="318253" y="1909482"/>
                </a:lnTo>
                <a:cubicBezTo>
                  <a:pt x="142487" y="1909482"/>
                  <a:pt x="0" y="1766995"/>
                  <a:pt x="0" y="1591229"/>
                </a:cubicBezTo>
                <a:lnTo>
                  <a:pt x="0" y="318253"/>
                </a:lnTo>
                <a:cubicBezTo>
                  <a:pt x="0" y="142487"/>
                  <a:pt x="142487" y="0"/>
                  <a:pt x="31825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圆角矩形 2"/>
          <p:cNvSpPr/>
          <p:nvPr/>
        </p:nvSpPr>
        <p:spPr>
          <a:xfrm rot="2700000">
            <a:off x="842604" y="2520876"/>
            <a:ext cx="927544" cy="92754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任意多边形 9"/>
          <p:cNvSpPr/>
          <p:nvPr/>
        </p:nvSpPr>
        <p:spPr>
          <a:xfrm rot="2700000">
            <a:off x="1329038" y="3691895"/>
            <a:ext cx="1361101" cy="1361101"/>
          </a:xfrm>
          <a:custGeom>
            <a:avLst/>
            <a:gdLst>
              <a:gd name="connsiteX0" fmla="*/ 420272 w 1909482"/>
              <a:gd name="connsiteY0" fmla="*/ 225685 h 1909482"/>
              <a:gd name="connsiteX1" fmla="*/ 177249 w 1909482"/>
              <a:gd name="connsiteY1" fmla="*/ 468708 h 1909482"/>
              <a:gd name="connsiteX2" fmla="*/ 177249 w 1909482"/>
              <a:gd name="connsiteY2" fmla="*/ 1440773 h 1909482"/>
              <a:gd name="connsiteX3" fmla="*/ 420272 w 1909482"/>
              <a:gd name="connsiteY3" fmla="*/ 1683796 h 1909482"/>
              <a:gd name="connsiteX4" fmla="*/ 1483786 w 1909482"/>
              <a:gd name="connsiteY4" fmla="*/ 1683796 h 1909482"/>
              <a:gd name="connsiteX5" fmla="*/ 1726809 w 1909482"/>
              <a:gd name="connsiteY5" fmla="*/ 1440773 h 1909482"/>
              <a:gd name="connsiteX6" fmla="*/ 1726809 w 1909482"/>
              <a:gd name="connsiteY6" fmla="*/ 468708 h 1909482"/>
              <a:gd name="connsiteX7" fmla="*/ 1483786 w 1909482"/>
              <a:gd name="connsiteY7" fmla="*/ 225685 h 1909482"/>
              <a:gd name="connsiteX8" fmla="*/ 318253 w 1909482"/>
              <a:gd name="connsiteY8" fmla="*/ 0 h 1909482"/>
              <a:gd name="connsiteX9" fmla="*/ 1591229 w 1909482"/>
              <a:gd name="connsiteY9" fmla="*/ 0 h 1909482"/>
              <a:gd name="connsiteX10" fmla="*/ 1909482 w 1909482"/>
              <a:gd name="connsiteY10" fmla="*/ 318253 h 1909482"/>
              <a:gd name="connsiteX11" fmla="*/ 1909482 w 1909482"/>
              <a:gd name="connsiteY11" fmla="*/ 1591229 h 1909482"/>
              <a:gd name="connsiteX12" fmla="*/ 1591229 w 1909482"/>
              <a:gd name="connsiteY12" fmla="*/ 1909482 h 1909482"/>
              <a:gd name="connsiteX13" fmla="*/ 318253 w 1909482"/>
              <a:gd name="connsiteY13" fmla="*/ 1909482 h 1909482"/>
              <a:gd name="connsiteX14" fmla="*/ 0 w 1909482"/>
              <a:gd name="connsiteY14" fmla="*/ 1591229 h 1909482"/>
              <a:gd name="connsiteX15" fmla="*/ 0 w 1909482"/>
              <a:gd name="connsiteY15" fmla="*/ 318253 h 1909482"/>
              <a:gd name="connsiteX16" fmla="*/ 318253 w 1909482"/>
              <a:gd name="connsiteY16" fmla="*/ 0 h 190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9482" h="1909482">
                <a:moveTo>
                  <a:pt x="420272" y="225685"/>
                </a:moveTo>
                <a:cubicBezTo>
                  <a:pt x="286054" y="225685"/>
                  <a:pt x="177249" y="334490"/>
                  <a:pt x="177249" y="468708"/>
                </a:cubicBezTo>
                <a:lnTo>
                  <a:pt x="177249" y="1440773"/>
                </a:lnTo>
                <a:cubicBezTo>
                  <a:pt x="177249" y="1574991"/>
                  <a:pt x="286054" y="1683796"/>
                  <a:pt x="420272" y="1683796"/>
                </a:cubicBezTo>
                <a:lnTo>
                  <a:pt x="1483786" y="1683796"/>
                </a:lnTo>
                <a:cubicBezTo>
                  <a:pt x="1618004" y="1683796"/>
                  <a:pt x="1726809" y="1574991"/>
                  <a:pt x="1726809" y="1440773"/>
                </a:cubicBezTo>
                <a:lnTo>
                  <a:pt x="1726809" y="468708"/>
                </a:lnTo>
                <a:cubicBezTo>
                  <a:pt x="1726809" y="334490"/>
                  <a:pt x="1618004" y="225685"/>
                  <a:pt x="1483786" y="225685"/>
                </a:cubicBezTo>
                <a:close/>
                <a:moveTo>
                  <a:pt x="318253" y="0"/>
                </a:moveTo>
                <a:lnTo>
                  <a:pt x="1591229" y="0"/>
                </a:lnTo>
                <a:cubicBezTo>
                  <a:pt x="1766995" y="0"/>
                  <a:pt x="1909482" y="142487"/>
                  <a:pt x="1909482" y="318253"/>
                </a:cubicBezTo>
                <a:lnTo>
                  <a:pt x="1909482" y="1591229"/>
                </a:lnTo>
                <a:cubicBezTo>
                  <a:pt x="1909482" y="1766995"/>
                  <a:pt x="1766995" y="1909482"/>
                  <a:pt x="1591229" y="1909482"/>
                </a:cubicBezTo>
                <a:lnTo>
                  <a:pt x="318253" y="1909482"/>
                </a:lnTo>
                <a:cubicBezTo>
                  <a:pt x="142487" y="1909482"/>
                  <a:pt x="0" y="1766995"/>
                  <a:pt x="0" y="1591229"/>
                </a:cubicBezTo>
                <a:lnTo>
                  <a:pt x="0" y="318253"/>
                </a:lnTo>
                <a:cubicBezTo>
                  <a:pt x="0" y="142487"/>
                  <a:pt x="142487" y="0"/>
                  <a:pt x="31825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3233598" y="3210840"/>
            <a:ext cx="1107996" cy="16899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Arial" panose="020B0604020202020204"/>
                <a:sym typeface="Arial" panose="020B0604020202020204"/>
              </a:rPr>
              <a:t>目录</a:t>
            </a:r>
            <a:endParaRPr lang="zh-CN" altLang="en-US" sz="6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60" name="组合 9"/>
          <p:cNvGrpSpPr/>
          <p:nvPr>
            <p:custDataLst>
              <p:tags r:id="rId5"/>
            </p:custDataLst>
          </p:nvPr>
        </p:nvGrpSpPr>
        <p:grpSpPr>
          <a:xfrm>
            <a:off x="5978525" y="1883257"/>
            <a:ext cx="4915723" cy="532967"/>
            <a:chOff x="5672394" y="1567689"/>
            <a:chExt cx="5835454" cy="632685"/>
          </a:xfrm>
        </p:grpSpPr>
        <p:sp>
          <p:nvSpPr>
            <p:cNvPr id="6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5672394" y="1580744"/>
              <a:ext cx="863942" cy="61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6604140" y="1567689"/>
              <a:ext cx="4903708" cy="61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二进制安全简介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	</a:t>
              </a:r>
            </a:p>
          </p:txBody>
        </p:sp>
      </p:grpSp>
      <p:grpSp>
        <p:nvGrpSpPr>
          <p:cNvPr id="105" name="组合 9"/>
          <p:cNvGrpSpPr/>
          <p:nvPr>
            <p:custDataLst>
              <p:tags r:id="rId6"/>
            </p:custDataLst>
          </p:nvPr>
        </p:nvGrpSpPr>
        <p:grpSpPr>
          <a:xfrm>
            <a:off x="5978525" y="2761352"/>
            <a:ext cx="4915723" cy="532967"/>
            <a:chOff x="5672394" y="1567689"/>
            <a:chExt cx="5835454" cy="632685"/>
          </a:xfrm>
        </p:grpSpPr>
        <p:sp>
          <p:nvSpPr>
            <p:cNvPr id="109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5672394" y="1580744"/>
              <a:ext cx="863942" cy="61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07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6604140" y="1567689"/>
              <a:ext cx="4903708" cy="61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基础工具使用</a:t>
              </a:r>
            </a:p>
          </p:txBody>
        </p:sp>
      </p:grpSp>
      <p:grpSp>
        <p:nvGrpSpPr>
          <p:cNvPr id="110" name="组合 9"/>
          <p:cNvGrpSpPr/>
          <p:nvPr>
            <p:custDataLst>
              <p:tags r:id="rId7"/>
            </p:custDataLst>
          </p:nvPr>
        </p:nvGrpSpPr>
        <p:grpSpPr>
          <a:xfrm>
            <a:off x="5978729" y="3659836"/>
            <a:ext cx="4920167" cy="537413"/>
            <a:chOff x="5667118" y="1567689"/>
            <a:chExt cx="5840730" cy="637962"/>
          </a:xfrm>
        </p:grpSpPr>
        <p:sp>
          <p:nvSpPr>
            <p:cNvPr id="114" name="文本框 13"/>
            <p:cNvSpPr txBox="1"/>
            <p:nvPr>
              <p:custDataLst>
                <p:tags r:id="rId10"/>
              </p:custDataLst>
            </p:nvPr>
          </p:nvSpPr>
          <p:spPr>
            <a:xfrm>
              <a:off x="5667118" y="1586021"/>
              <a:ext cx="863942" cy="61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6604140" y="1567689"/>
              <a:ext cx="4903708" cy="61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挖洞入门十八式</a:t>
              </a:r>
            </a:p>
          </p:txBody>
        </p:sp>
      </p:grpSp>
      <p:sp>
        <p:nvSpPr>
          <p:cNvPr id="2" name="文本框 11"/>
          <p:cNvSpPr txBox="1"/>
          <p:nvPr>
            <p:custDataLst>
              <p:tags r:id="rId8"/>
            </p:custDataLst>
          </p:nvPr>
        </p:nvSpPr>
        <p:spPr>
          <a:xfrm>
            <a:off x="6851886" y="4518991"/>
            <a:ext cx="4130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实战案例分享</a:t>
            </a:r>
          </a:p>
        </p:txBody>
      </p:sp>
      <p:sp>
        <p:nvSpPr>
          <p:cNvPr id="3" name="文本框 13"/>
          <p:cNvSpPr txBox="1"/>
          <p:nvPr>
            <p:custDataLst>
              <p:tags r:id="rId9"/>
            </p:custDataLst>
          </p:nvPr>
        </p:nvSpPr>
        <p:spPr>
          <a:xfrm>
            <a:off x="5978728" y="4533798"/>
            <a:ext cx="727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实战案例分享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16F686F-3164-3E7C-F574-B97944B721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124204"/>
              </p:ext>
            </p:extLst>
          </p:nvPr>
        </p:nvGraphicFramePr>
        <p:xfrm>
          <a:off x="8938591" y="214754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3" imgW="914400" imgH="792417" progId="Package">
                  <p:embed/>
                </p:oleObj>
              </mc:Choice>
              <mc:Fallback>
                <p:oleObj name="包装程序外壳对象" showAsIcon="1" r:id="rId3" imgW="914400" imgH="79241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38591" y="214754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18586E5-E17E-AC98-A294-6A15A236290C}"/>
              </a:ext>
            </a:extLst>
          </p:cNvPr>
          <p:cNvSpPr txBox="1"/>
          <p:nvPr/>
        </p:nvSpPr>
        <p:spPr>
          <a:xfrm>
            <a:off x="1423208" y="1775443"/>
            <a:ext cx="5703150" cy="232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动态链接库劫持漏洞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后门权限绕过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任意文件读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任意文件写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二进制安全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常见漏洞类型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56"/>
          <p:cNvGrpSpPr/>
          <p:nvPr/>
        </p:nvGrpSpPr>
        <p:grpSpPr>
          <a:xfrm>
            <a:off x="395888" y="903912"/>
            <a:ext cx="6560185" cy="398780"/>
            <a:chOff x="218902" y="188891"/>
            <a:chExt cx="8265263" cy="502428"/>
          </a:xfrm>
        </p:grpSpPr>
        <p:grpSp>
          <p:nvGrpSpPr>
            <p:cNvPr id="13" name="组合 57"/>
            <p:cNvGrpSpPr/>
            <p:nvPr/>
          </p:nvGrpSpPr>
          <p:grpSpPr>
            <a:xfrm>
              <a:off x="218902" y="257461"/>
              <a:ext cx="551118" cy="386080"/>
              <a:chOff x="267029" y="431769"/>
              <a:chExt cx="702358" cy="492030"/>
            </a:xfrm>
          </p:grpSpPr>
          <p:sp>
            <p:nvSpPr>
              <p:cNvPr id="15" name="任意多边形 9"/>
              <p:cNvSpPr/>
              <p:nvPr>
                <p:custDataLst>
                  <p:tags r:id="rId2"/>
                </p:custDataLst>
              </p:nvPr>
            </p:nvSpPr>
            <p:spPr>
              <a:xfrm rot="2700000">
                <a:off x="267029" y="431769"/>
                <a:ext cx="492030" cy="492030"/>
              </a:xfrm>
              <a:custGeom>
                <a:avLst/>
                <a:gdLst>
                  <a:gd name="connsiteX0" fmla="*/ 420272 w 1909482"/>
                  <a:gd name="connsiteY0" fmla="*/ 225685 h 1909482"/>
                  <a:gd name="connsiteX1" fmla="*/ 177249 w 1909482"/>
                  <a:gd name="connsiteY1" fmla="*/ 468708 h 1909482"/>
                  <a:gd name="connsiteX2" fmla="*/ 177249 w 1909482"/>
                  <a:gd name="connsiteY2" fmla="*/ 1440773 h 1909482"/>
                  <a:gd name="connsiteX3" fmla="*/ 420272 w 1909482"/>
                  <a:gd name="connsiteY3" fmla="*/ 1683796 h 1909482"/>
                  <a:gd name="connsiteX4" fmla="*/ 1483786 w 1909482"/>
                  <a:gd name="connsiteY4" fmla="*/ 1683796 h 1909482"/>
                  <a:gd name="connsiteX5" fmla="*/ 1726809 w 1909482"/>
                  <a:gd name="connsiteY5" fmla="*/ 1440773 h 1909482"/>
                  <a:gd name="connsiteX6" fmla="*/ 1726809 w 1909482"/>
                  <a:gd name="connsiteY6" fmla="*/ 468708 h 1909482"/>
                  <a:gd name="connsiteX7" fmla="*/ 1483786 w 1909482"/>
                  <a:gd name="connsiteY7" fmla="*/ 225685 h 1909482"/>
                  <a:gd name="connsiteX8" fmla="*/ 318253 w 1909482"/>
                  <a:gd name="connsiteY8" fmla="*/ 0 h 1909482"/>
                  <a:gd name="connsiteX9" fmla="*/ 1591229 w 1909482"/>
                  <a:gd name="connsiteY9" fmla="*/ 0 h 1909482"/>
                  <a:gd name="connsiteX10" fmla="*/ 1909482 w 1909482"/>
                  <a:gd name="connsiteY10" fmla="*/ 318253 h 1909482"/>
                  <a:gd name="connsiteX11" fmla="*/ 1909482 w 1909482"/>
                  <a:gd name="connsiteY11" fmla="*/ 1591229 h 1909482"/>
                  <a:gd name="connsiteX12" fmla="*/ 1591229 w 1909482"/>
                  <a:gd name="connsiteY12" fmla="*/ 1909482 h 1909482"/>
                  <a:gd name="connsiteX13" fmla="*/ 318253 w 1909482"/>
                  <a:gd name="connsiteY13" fmla="*/ 1909482 h 1909482"/>
                  <a:gd name="connsiteX14" fmla="*/ 0 w 1909482"/>
                  <a:gd name="connsiteY14" fmla="*/ 1591229 h 1909482"/>
                  <a:gd name="connsiteX15" fmla="*/ 0 w 1909482"/>
                  <a:gd name="connsiteY15" fmla="*/ 318253 h 1909482"/>
                  <a:gd name="connsiteX16" fmla="*/ 318253 w 1909482"/>
                  <a:gd name="connsiteY16" fmla="*/ 0 h 190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09482" h="1909482">
                    <a:moveTo>
                      <a:pt x="420272" y="225685"/>
                    </a:moveTo>
                    <a:cubicBezTo>
                      <a:pt x="286054" y="225685"/>
                      <a:pt x="177249" y="334490"/>
                      <a:pt x="177249" y="468708"/>
                    </a:cubicBezTo>
                    <a:lnTo>
                      <a:pt x="177249" y="1440773"/>
                    </a:lnTo>
                    <a:cubicBezTo>
                      <a:pt x="177249" y="1574991"/>
                      <a:pt x="286054" y="1683796"/>
                      <a:pt x="420272" y="1683796"/>
                    </a:cubicBezTo>
                    <a:lnTo>
                      <a:pt x="1483786" y="1683796"/>
                    </a:lnTo>
                    <a:cubicBezTo>
                      <a:pt x="1618004" y="1683796"/>
                      <a:pt x="1726809" y="1574991"/>
                      <a:pt x="1726809" y="1440773"/>
                    </a:cubicBezTo>
                    <a:lnTo>
                      <a:pt x="1726809" y="468708"/>
                    </a:lnTo>
                    <a:cubicBezTo>
                      <a:pt x="1726809" y="334490"/>
                      <a:pt x="1618004" y="225685"/>
                      <a:pt x="1483786" y="225685"/>
                    </a:cubicBezTo>
                    <a:close/>
                    <a:moveTo>
                      <a:pt x="318253" y="0"/>
                    </a:moveTo>
                    <a:lnTo>
                      <a:pt x="1591229" y="0"/>
                    </a:lnTo>
                    <a:cubicBezTo>
                      <a:pt x="1766995" y="0"/>
                      <a:pt x="1909482" y="142487"/>
                      <a:pt x="1909482" y="318253"/>
                    </a:cubicBezTo>
                    <a:lnTo>
                      <a:pt x="1909482" y="1591229"/>
                    </a:lnTo>
                    <a:cubicBezTo>
                      <a:pt x="1909482" y="1766995"/>
                      <a:pt x="1766995" y="1909482"/>
                      <a:pt x="1591229" y="1909482"/>
                    </a:cubicBezTo>
                    <a:lnTo>
                      <a:pt x="318253" y="1909482"/>
                    </a:lnTo>
                    <a:cubicBezTo>
                      <a:pt x="142487" y="1909482"/>
                      <a:pt x="0" y="1766995"/>
                      <a:pt x="0" y="1591229"/>
                    </a:cubicBezTo>
                    <a:lnTo>
                      <a:pt x="0" y="318253"/>
                    </a:lnTo>
                    <a:cubicBezTo>
                      <a:pt x="0" y="142487"/>
                      <a:pt x="142487" y="0"/>
                      <a:pt x="318253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" name="圆角矩形 12"/>
              <p:cNvSpPr/>
              <p:nvPr>
                <p:custDataLst>
                  <p:tags r:id="rId3"/>
                </p:custDataLst>
              </p:nvPr>
            </p:nvSpPr>
            <p:spPr>
              <a:xfrm rot="2700000">
                <a:off x="485961" y="436071"/>
                <a:ext cx="483426" cy="48342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1143000" dist="63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14" name="文本框 58"/>
            <p:cNvSpPr txBox="1"/>
            <p:nvPr>
              <p:custDataLst>
                <p:tags r:id="rId1"/>
              </p:custDataLst>
            </p:nvPr>
          </p:nvSpPr>
          <p:spPr>
            <a:xfrm>
              <a:off x="866138" y="188891"/>
              <a:ext cx="7618027" cy="50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漏洞类型</a:t>
              </a: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8F2FE72-AF9B-BA6A-46D0-01C01C3E17FA}"/>
              </a:ext>
            </a:extLst>
          </p:cNvPr>
          <p:cNvSpPr/>
          <p:nvPr/>
        </p:nvSpPr>
        <p:spPr>
          <a:xfrm>
            <a:off x="167420" y="3394338"/>
            <a:ext cx="1108050" cy="4333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栈溢出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7715D8B-42AD-A74E-6ABB-8C3FCCA119E8}"/>
              </a:ext>
            </a:extLst>
          </p:cNvPr>
          <p:cNvSpPr/>
          <p:nvPr/>
        </p:nvSpPr>
        <p:spPr>
          <a:xfrm>
            <a:off x="1571313" y="3395567"/>
            <a:ext cx="1108050" cy="4333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堆溢出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E02F370-BEE0-6260-478F-1FE0ED006A3C}"/>
              </a:ext>
            </a:extLst>
          </p:cNvPr>
          <p:cNvSpPr/>
          <p:nvPr/>
        </p:nvSpPr>
        <p:spPr>
          <a:xfrm>
            <a:off x="2939713" y="3418115"/>
            <a:ext cx="1269929" cy="4269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整数溢出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E76C0F6-F30F-6B0F-E7ED-6A27C8E11CA5}"/>
              </a:ext>
            </a:extLst>
          </p:cNvPr>
          <p:cNvSpPr/>
          <p:nvPr/>
        </p:nvSpPr>
        <p:spPr>
          <a:xfrm>
            <a:off x="4407188" y="2819960"/>
            <a:ext cx="1826530" cy="4193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类型混淆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D491170-161E-1538-610D-6485C2D91D3D}"/>
              </a:ext>
            </a:extLst>
          </p:cNvPr>
          <p:cNvSpPr/>
          <p:nvPr/>
        </p:nvSpPr>
        <p:spPr>
          <a:xfrm>
            <a:off x="2237406" y="2823337"/>
            <a:ext cx="2007560" cy="4193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空指针解引用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C5F12CA-755A-A0E9-8C4E-FA4BDEF9A87B}"/>
              </a:ext>
            </a:extLst>
          </p:cNvPr>
          <p:cNvSpPr/>
          <p:nvPr/>
        </p:nvSpPr>
        <p:spPr>
          <a:xfrm>
            <a:off x="4440496" y="3433193"/>
            <a:ext cx="1860010" cy="40474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数组访问越界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58F4ED2-5374-59AC-CFBA-2785FA3CA9C3}"/>
              </a:ext>
            </a:extLst>
          </p:cNvPr>
          <p:cNvSpPr/>
          <p:nvPr/>
        </p:nvSpPr>
        <p:spPr>
          <a:xfrm>
            <a:off x="115787" y="4008653"/>
            <a:ext cx="2316170" cy="6680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释放后重引用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Use After Free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1A2EB4D-4A7D-A16F-C625-0ADBD4B4ADCF}"/>
              </a:ext>
            </a:extLst>
          </p:cNvPr>
          <p:cNvSpPr/>
          <p:nvPr/>
        </p:nvSpPr>
        <p:spPr>
          <a:xfrm>
            <a:off x="4399563" y="4042798"/>
            <a:ext cx="1965445" cy="6273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双重释放（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double-free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90B3D3D-696B-BA2B-81CD-F8C3456D3B43}"/>
              </a:ext>
            </a:extLst>
          </p:cNvPr>
          <p:cNvSpPr/>
          <p:nvPr/>
        </p:nvSpPr>
        <p:spPr>
          <a:xfrm>
            <a:off x="174748" y="2819960"/>
            <a:ext cx="1860011" cy="3987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格式化字符串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54AE426-E167-271A-37AA-AE3F61C935A9}"/>
              </a:ext>
            </a:extLst>
          </p:cNvPr>
          <p:cNvSpPr/>
          <p:nvPr/>
        </p:nvSpPr>
        <p:spPr>
          <a:xfrm>
            <a:off x="115786" y="4847006"/>
            <a:ext cx="1376126" cy="4597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条件竞争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D34405C-AF31-1E66-14A5-4B41F1B03C92}"/>
              </a:ext>
            </a:extLst>
          </p:cNvPr>
          <p:cNvSpPr/>
          <p:nvPr/>
        </p:nvSpPr>
        <p:spPr>
          <a:xfrm>
            <a:off x="1645615" y="4847006"/>
            <a:ext cx="1376126" cy="4597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命令注入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48D0265-5D7E-5316-B4D7-1873496D3BFB}"/>
              </a:ext>
            </a:extLst>
          </p:cNvPr>
          <p:cNvSpPr/>
          <p:nvPr/>
        </p:nvSpPr>
        <p:spPr>
          <a:xfrm>
            <a:off x="2555874" y="4020482"/>
            <a:ext cx="1725755" cy="6496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代码执行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（本地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远程）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204D682-4482-ABD7-FCF6-CD749EEEBCF5}"/>
              </a:ext>
            </a:extLst>
          </p:cNvPr>
          <p:cNvSpPr/>
          <p:nvPr/>
        </p:nvSpPr>
        <p:spPr>
          <a:xfrm>
            <a:off x="229846" y="2182446"/>
            <a:ext cx="2007560" cy="4333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信息泄露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2302824-20F1-D2BF-A1BE-69FCC3D52411}"/>
              </a:ext>
            </a:extLst>
          </p:cNvPr>
          <p:cNvSpPr/>
          <p:nvPr/>
        </p:nvSpPr>
        <p:spPr>
          <a:xfrm>
            <a:off x="2407346" y="2211699"/>
            <a:ext cx="1851024" cy="4333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权限提升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4FC82EA-BC71-4E0C-12D7-EC64E98B5A87}"/>
              </a:ext>
            </a:extLst>
          </p:cNvPr>
          <p:cNvSpPr/>
          <p:nvPr/>
        </p:nvSpPr>
        <p:spPr>
          <a:xfrm>
            <a:off x="4474067" y="2207129"/>
            <a:ext cx="1709454" cy="4597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拒绝服务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066FB63-8BB8-6C16-1EC3-40C09C73F103}"/>
              </a:ext>
            </a:extLst>
          </p:cNvPr>
          <p:cNvSpPr/>
          <p:nvPr/>
        </p:nvSpPr>
        <p:spPr>
          <a:xfrm>
            <a:off x="115786" y="5426633"/>
            <a:ext cx="1856947" cy="4597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Double-fetch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4162F40-2A79-0DE5-2BCD-9C8F07877487}"/>
              </a:ext>
            </a:extLst>
          </p:cNvPr>
          <p:cNvSpPr/>
          <p:nvPr/>
        </p:nvSpPr>
        <p:spPr>
          <a:xfrm>
            <a:off x="3147209" y="4847006"/>
            <a:ext cx="1258342" cy="4597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内存泄露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E5A0D01-9242-07D8-A5A8-5D2FCFDEDD4A}"/>
              </a:ext>
            </a:extLst>
          </p:cNvPr>
          <p:cNvSpPr/>
          <p:nvPr/>
        </p:nvSpPr>
        <p:spPr>
          <a:xfrm>
            <a:off x="4599590" y="4857607"/>
            <a:ext cx="1728720" cy="4597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密码学安全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527D751-E9AE-6A37-4263-CB30B4C5C873}"/>
              </a:ext>
            </a:extLst>
          </p:cNvPr>
          <p:cNvSpPr/>
          <p:nvPr/>
        </p:nvSpPr>
        <p:spPr>
          <a:xfrm>
            <a:off x="2134129" y="5444167"/>
            <a:ext cx="2271422" cy="4597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访问未初始化内存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FFAD20A-F9B3-3664-B82E-A290DA899A96}"/>
              </a:ext>
            </a:extLst>
          </p:cNvPr>
          <p:cNvSpPr/>
          <p:nvPr/>
        </p:nvSpPr>
        <p:spPr>
          <a:xfrm>
            <a:off x="115786" y="6051930"/>
            <a:ext cx="6184720" cy="4597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TOCTTOU(time-of-check-to-time-of-use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DA0B321-258C-0F71-4C22-4A99FBEE2E9E}"/>
              </a:ext>
            </a:extLst>
          </p:cNvPr>
          <p:cNvSpPr/>
          <p:nvPr/>
        </p:nvSpPr>
        <p:spPr>
          <a:xfrm>
            <a:off x="7013932" y="2099698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78102FD-12D1-46B7-961D-14DC77682EC8}"/>
              </a:ext>
            </a:extLst>
          </p:cNvPr>
          <p:cNvSpPr/>
          <p:nvPr/>
        </p:nvSpPr>
        <p:spPr>
          <a:xfrm>
            <a:off x="8809547" y="2090441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注入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D899421-B4FD-6D1D-3CE4-038F95D57815}"/>
              </a:ext>
            </a:extLst>
          </p:cNvPr>
          <p:cNvSpPr/>
          <p:nvPr/>
        </p:nvSpPr>
        <p:spPr>
          <a:xfrm>
            <a:off x="7031568" y="2856746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SSRF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F1D731E-541D-B89D-45C7-7D685F60E498}"/>
              </a:ext>
            </a:extLst>
          </p:cNvPr>
          <p:cNvSpPr/>
          <p:nvPr/>
        </p:nvSpPr>
        <p:spPr>
          <a:xfrm>
            <a:off x="8832345" y="2862430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CSRF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5094FB28-A4AA-B3AA-97A1-F9E0AD4899EF}"/>
              </a:ext>
            </a:extLst>
          </p:cNvPr>
          <p:cNvSpPr/>
          <p:nvPr/>
        </p:nvSpPr>
        <p:spPr>
          <a:xfrm>
            <a:off x="7016004" y="3685540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命令注入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446B351-AC1E-BFA5-3322-5AFF54C9A564}"/>
              </a:ext>
            </a:extLst>
          </p:cNvPr>
          <p:cNvSpPr/>
          <p:nvPr/>
        </p:nvSpPr>
        <p:spPr>
          <a:xfrm>
            <a:off x="8883506" y="3700353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目录穿越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1F0258FB-0224-514F-60F7-C3DF60E280E6}"/>
              </a:ext>
            </a:extLst>
          </p:cNvPr>
          <p:cNvSpPr/>
          <p:nvPr/>
        </p:nvSpPr>
        <p:spPr>
          <a:xfrm>
            <a:off x="7031568" y="4483661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文件上传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D9D2D27-BE01-D1D4-60FE-D6518A6E62ED}"/>
              </a:ext>
            </a:extLst>
          </p:cNvPr>
          <p:cNvSpPr/>
          <p:nvPr/>
        </p:nvSpPr>
        <p:spPr>
          <a:xfrm>
            <a:off x="8911061" y="4458266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文件包含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F4CB173-2FC3-B057-58C8-EBBFE74B9858}"/>
              </a:ext>
            </a:extLst>
          </p:cNvPr>
          <p:cNvSpPr/>
          <p:nvPr/>
        </p:nvSpPr>
        <p:spPr>
          <a:xfrm>
            <a:off x="7031568" y="5211401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XXE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54BDA69-9158-8878-BED3-9CEECB357F17}"/>
              </a:ext>
            </a:extLst>
          </p:cNvPr>
          <p:cNvSpPr/>
          <p:nvPr/>
        </p:nvSpPr>
        <p:spPr>
          <a:xfrm>
            <a:off x="8921216" y="5234155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弱口令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45BD969-B2F9-D487-DF57-A3997BD38116}"/>
              </a:ext>
            </a:extLst>
          </p:cNvPr>
          <p:cNvSpPr/>
          <p:nvPr/>
        </p:nvSpPr>
        <p:spPr>
          <a:xfrm>
            <a:off x="7058906" y="5974909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反序列化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A225ECB8-0716-F35F-F69D-C001EDE234DF}"/>
              </a:ext>
            </a:extLst>
          </p:cNvPr>
          <p:cNvSpPr/>
          <p:nvPr/>
        </p:nvSpPr>
        <p:spPr>
          <a:xfrm>
            <a:off x="10666385" y="5211401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命令执行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220F3C19-5060-6267-63B5-621CFF599C90}"/>
              </a:ext>
            </a:extLst>
          </p:cNvPr>
          <p:cNvSpPr/>
          <p:nvPr/>
        </p:nvSpPr>
        <p:spPr>
          <a:xfrm>
            <a:off x="10634656" y="2090441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逻辑漏洞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0C71DDC-0103-7114-9F3B-4D24A19C16B5}"/>
              </a:ext>
            </a:extLst>
          </p:cNvPr>
          <p:cNvSpPr/>
          <p:nvPr/>
        </p:nvSpPr>
        <p:spPr>
          <a:xfrm>
            <a:off x="10666385" y="2904053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越权漏洞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B4AC7E1-5748-59FC-4E25-5035856B4924}"/>
              </a:ext>
            </a:extLst>
          </p:cNvPr>
          <p:cNvSpPr/>
          <p:nvPr/>
        </p:nvSpPr>
        <p:spPr>
          <a:xfrm>
            <a:off x="10658987" y="3706284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信息泄露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074868F-14B3-73F7-84AA-0EADBC952D8E}"/>
              </a:ext>
            </a:extLst>
          </p:cNvPr>
          <p:cNvSpPr/>
          <p:nvPr/>
        </p:nvSpPr>
        <p:spPr>
          <a:xfrm>
            <a:off x="10634656" y="4458266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安全配置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219F8D9-8A1D-4A6F-0087-B19B56BBCD4E}"/>
              </a:ext>
            </a:extLst>
          </p:cNvPr>
          <p:cNvCxnSpPr>
            <a:cxnSpLocks/>
          </p:cNvCxnSpPr>
          <p:nvPr/>
        </p:nvCxnSpPr>
        <p:spPr>
          <a:xfrm>
            <a:off x="6544007" y="1302692"/>
            <a:ext cx="55097" cy="53955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A7B7E752-5584-550D-E193-E8D3A4FDE0CD}"/>
              </a:ext>
            </a:extLst>
          </p:cNvPr>
          <p:cNvSpPr txBox="1"/>
          <p:nvPr/>
        </p:nvSpPr>
        <p:spPr>
          <a:xfrm>
            <a:off x="2947540" y="1361153"/>
            <a:ext cx="89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AB5B0A7-0EAA-46AC-A006-2380C20478A3}"/>
              </a:ext>
            </a:extLst>
          </p:cNvPr>
          <p:cNvSpPr txBox="1"/>
          <p:nvPr/>
        </p:nvSpPr>
        <p:spPr>
          <a:xfrm>
            <a:off x="9020908" y="1371517"/>
            <a:ext cx="89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云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6B56A61-D32B-14B3-DAF5-DD97743120E8}"/>
              </a:ext>
            </a:extLst>
          </p:cNvPr>
          <p:cNvSpPr/>
          <p:nvPr/>
        </p:nvSpPr>
        <p:spPr>
          <a:xfrm>
            <a:off x="8906509" y="6035809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CRLF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4636F72-3986-C8C8-6FC0-CEF9C31E5F7F}"/>
              </a:ext>
            </a:extLst>
          </p:cNvPr>
          <p:cNvSpPr/>
          <p:nvPr/>
        </p:nvSpPr>
        <p:spPr>
          <a:xfrm>
            <a:off x="10666385" y="6035809"/>
            <a:ext cx="1313774" cy="516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…………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5D1951C-2B93-E6E1-921E-A691A8EF56D0}"/>
              </a:ext>
            </a:extLst>
          </p:cNvPr>
          <p:cNvSpPr/>
          <p:nvPr/>
        </p:nvSpPr>
        <p:spPr>
          <a:xfrm>
            <a:off x="4577608" y="5436110"/>
            <a:ext cx="1750701" cy="4597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…………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363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78041" y="1386881"/>
            <a:ext cx="3428642" cy="1015663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H" panose="00020600040101010101" pitchFamily="18" charset="-122"/>
              </a:rPr>
              <a:t>感谢垂听</a:t>
            </a:r>
            <a:endParaRPr lang="en-US" altLang="zh-CN" sz="6000" b="1" dirty="0">
              <a:solidFill>
                <a:srgbClr val="1F609E"/>
              </a:solidFill>
              <a:latin typeface="黑体" panose="02010609060101010101" pitchFamily="49" charset="-122"/>
              <a:ea typeface="黑体" panose="02010609060101010101" pitchFamily="49" charset="-122"/>
              <a:cs typeface="OPPOSans H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43118" y="5994927"/>
            <a:ext cx="3466740" cy="276999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200" dirty="0">
                <a:solidFill>
                  <a:srgbClr val="FBFBFB">
                    <a:alpha val="8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R" panose="00020600040101010101" pitchFamily="18" charset="-122"/>
              </a:rPr>
              <a:t>北京凝思软件股份有限公司</a:t>
            </a:r>
            <a:endParaRPr lang="en-US" altLang="zh-CN" sz="1200" dirty="0">
              <a:solidFill>
                <a:srgbClr val="FBFBFB">
                  <a:alpha val="8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OPPOSans L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0275" y="3120416"/>
            <a:ext cx="5007486" cy="338554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kern="1600" dirty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M" panose="00020600040101010101" pitchFamily="18" charset="-122"/>
              </a:rPr>
              <a:t>凝于思</a:t>
            </a:r>
            <a:r>
              <a:rPr lang="en-US" altLang="zh-CN" sz="1600" kern="1600" dirty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M" panose="00020600040101010101" pitchFamily="18" charset="-122"/>
              </a:rPr>
              <a:t>·</a:t>
            </a:r>
            <a:r>
              <a:rPr lang="zh-CN" altLang="en-US" sz="1600" kern="1600" dirty="0">
                <a:solidFill>
                  <a:srgbClr val="1F609E"/>
                </a:solidFill>
                <a:latin typeface="黑体" panose="02010609060101010101" pitchFamily="49" charset="-122"/>
                <a:ea typeface="黑体" panose="02010609060101010101" pitchFamily="49" charset="-122"/>
                <a:cs typeface="OPPOSans M" panose="00020600040101010101" pitchFamily="18" charset="-122"/>
              </a:rPr>
              <a:t>敏于行</a:t>
            </a:r>
            <a:endParaRPr lang="en-US" altLang="zh-CN" sz="1600" kern="1600" dirty="0">
              <a:solidFill>
                <a:srgbClr val="1F609E"/>
              </a:solidFill>
              <a:latin typeface="黑体" panose="02010609060101010101" pitchFamily="49" charset="-122"/>
              <a:ea typeface="黑体" panose="02010609060101010101" pitchFamily="49" charset="-122"/>
              <a:cs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78041" y="5717928"/>
            <a:ext cx="3428642" cy="276999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1200" dirty="0">
                <a:solidFill>
                  <a:srgbClr val="FBFBFB">
                    <a:alpha val="80000"/>
                  </a:srgbClr>
                </a:solidFill>
                <a:latin typeface="Calibri" panose="020F0502020204030204" pitchFamily="34" charset="0"/>
                <a:ea typeface="思源黑体 CN Light" panose="020B0300000000000000" pitchFamily="34" charset="-122"/>
                <a:cs typeface="Calibri" panose="020F0502020204030204" pitchFamily="34" charset="0"/>
              </a:rPr>
              <a:t>www.linx-info.com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7172960" y="2825812"/>
            <a:ext cx="4114801" cy="0"/>
          </a:xfrm>
          <a:prstGeom prst="line">
            <a:avLst/>
          </a:prstGeom>
          <a:ln w="25400">
            <a:solidFill>
              <a:srgbClr val="96999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二进制安全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挖掘方式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56"/>
          <p:cNvGrpSpPr/>
          <p:nvPr/>
        </p:nvGrpSpPr>
        <p:grpSpPr>
          <a:xfrm>
            <a:off x="337511" y="3382870"/>
            <a:ext cx="6560185" cy="398780"/>
            <a:chOff x="218902" y="188891"/>
            <a:chExt cx="8265263" cy="502428"/>
          </a:xfrm>
        </p:grpSpPr>
        <p:grpSp>
          <p:nvGrpSpPr>
            <p:cNvPr id="13" name="组合 57"/>
            <p:cNvGrpSpPr/>
            <p:nvPr/>
          </p:nvGrpSpPr>
          <p:grpSpPr>
            <a:xfrm>
              <a:off x="218902" y="257461"/>
              <a:ext cx="551118" cy="386080"/>
              <a:chOff x="267029" y="431769"/>
              <a:chExt cx="702358" cy="492030"/>
            </a:xfrm>
          </p:grpSpPr>
          <p:sp>
            <p:nvSpPr>
              <p:cNvPr id="15" name="任意多边形 9"/>
              <p:cNvSpPr/>
              <p:nvPr>
                <p:custDataLst>
                  <p:tags r:id="rId15"/>
                </p:custDataLst>
              </p:nvPr>
            </p:nvSpPr>
            <p:spPr>
              <a:xfrm rot="2700000">
                <a:off x="267029" y="431769"/>
                <a:ext cx="492030" cy="492030"/>
              </a:xfrm>
              <a:custGeom>
                <a:avLst/>
                <a:gdLst>
                  <a:gd name="connsiteX0" fmla="*/ 420272 w 1909482"/>
                  <a:gd name="connsiteY0" fmla="*/ 225685 h 1909482"/>
                  <a:gd name="connsiteX1" fmla="*/ 177249 w 1909482"/>
                  <a:gd name="connsiteY1" fmla="*/ 468708 h 1909482"/>
                  <a:gd name="connsiteX2" fmla="*/ 177249 w 1909482"/>
                  <a:gd name="connsiteY2" fmla="*/ 1440773 h 1909482"/>
                  <a:gd name="connsiteX3" fmla="*/ 420272 w 1909482"/>
                  <a:gd name="connsiteY3" fmla="*/ 1683796 h 1909482"/>
                  <a:gd name="connsiteX4" fmla="*/ 1483786 w 1909482"/>
                  <a:gd name="connsiteY4" fmla="*/ 1683796 h 1909482"/>
                  <a:gd name="connsiteX5" fmla="*/ 1726809 w 1909482"/>
                  <a:gd name="connsiteY5" fmla="*/ 1440773 h 1909482"/>
                  <a:gd name="connsiteX6" fmla="*/ 1726809 w 1909482"/>
                  <a:gd name="connsiteY6" fmla="*/ 468708 h 1909482"/>
                  <a:gd name="connsiteX7" fmla="*/ 1483786 w 1909482"/>
                  <a:gd name="connsiteY7" fmla="*/ 225685 h 1909482"/>
                  <a:gd name="connsiteX8" fmla="*/ 318253 w 1909482"/>
                  <a:gd name="connsiteY8" fmla="*/ 0 h 1909482"/>
                  <a:gd name="connsiteX9" fmla="*/ 1591229 w 1909482"/>
                  <a:gd name="connsiteY9" fmla="*/ 0 h 1909482"/>
                  <a:gd name="connsiteX10" fmla="*/ 1909482 w 1909482"/>
                  <a:gd name="connsiteY10" fmla="*/ 318253 h 1909482"/>
                  <a:gd name="connsiteX11" fmla="*/ 1909482 w 1909482"/>
                  <a:gd name="connsiteY11" fmla="*/ 1591229 h 1909482"/>
                  <a:gd name="connsiteX12" fmla="*/ 1591229 w 1909482"/>
                  <a:gd name="connsiteY12" fmla="*/ 1909482 h 1909482"/>
                  <a:gd name="connsiteX13" fmla="*/ 318253 w 1909482"/>
                  <a:gd name="connsiteY13" fmla="*/ 1909482 h 1909482"/>
                  <a:gd name="connsiteX14" fmla="*/ 0 w 1909482"/>
                  <a:gd name="connsiteY14" fmla="*/ 1591229 h 1909482"/>
                  <a:gd name="connsiteX15" fmla="*/ 0 w 1909482"/>
                  <a:gd name="connsiteY15" fmla="*/ 318253 h 1909482"/>
                  <a:gd name="connsiteX16" fmla="*/ 318253 w 1909482"/>
                  <a:gd name="connsiteY16" fmla="*/ 0 h 190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09482" h="1909482">
                    <a:moveTo>
                      <a:pt x="420272" y="225685"/>
                    </a:moveTo>
                    <a:cubicBezTo>
                      <a:pt x="286054" y="225685"/>
                      <a:pt x="177249" y="334490"/>
                      <a:pt x="177249" y="468708"/>
                    </a:cubicBezTo>
                    <a:lnTo>
                      <a:pt x="177249" y="1440773"/>
                    </a:lnTo>
                    <a:cubicBezTo>
                      <a:pt x="177249" y="1574991"/>
                      <a:pt x="286054" y="1683796"/>
                      <a:pt x="420272" y="1683796"/>
                    </a:cubicBezTo>
                    <a:lnTo>
                      <a:pt x="1483786" y="1683796"/>
                    </a:lnTo>
                    <a:cubicBezTo>
                      <a:pt x="1618004" y="1683796"/>
                      <a:pt x="1726809" y="1574991"/>
                      <a:pt x="1726809" y="1440773"/>
                    </a:cubicBezTo>
                    <a:lnTo>
                      <a:pt x="1726809" y="468708"/>
                    </a:lnTo>
                    <a:cubicBezTo>
                      <a:pt x="1726809" y="334490"/>
                      <a:pt x="1618004" y="225685"/>
                      <a:pt x="1483786" y="225685"/>
                    </a:cubicBezTo>
                    <a:close/>
                    <a:moveTo>
                      <a:pt x="318253" y="0"/>
                    </a:moveTo>
                    <a:lnTo>
                      <a:pt x="1591229" y="0"/>
                    </a:lnTo>
                    <a:cubicBezTo>
                      <a:pt x="1766995" y="0"/>
                      <a:pt x="1909482" y="142487"/>
                      <a:pt x="1909482" y="318253"/>
                    </a:cubicBezTo>
                    <a:lnTo>
                      <a:pt x="1909482" y="1591229"/>
                    </a:lnTo>
                    <a:cubicBezTo>
                      <a:pt x="1909482" y="1766995"/>
                      <a:pt x="1766995" y="1909482"/>
                      <a:pt x="1591229" y="1909482"/>
                    </a:cubicBezTo>
                    <a:lnTo>
                      <a:pt x="318253" y="1909482"/>
                    </a:lnTo>
                    <a:cubicBezTo>
                      <a:pt x="142487" y="1909482"/>
                      <a:pt x="0" y="1766995"/>
                      <a:pt x="0" y="1591229"/>
                    </a:cubicBezTo>
                    <a:lnTo>
                      <a:pt x="0" y="318253"/>
                    </a:lnTo>
                    <a:cubicBezTo>
                      <a:pt x="0" y="142487"/>
                      <a:pt x="142487" y="0"/>
                      <a:pt x="318253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6" name="圆角矩形 12"/>
              <p:cNvSpPr/>
              <p:nvPr>
                <p:custDataLst>
                  <p:tags r:id="rId16"/>
                </p:custDataLst>
              </p:nvPr>
            </p:nvSpPr>
            <p:spPr>
              <a:xfrm rot="2700000">
                <a:off x="485961" y="436071"/>
                <a:ext cx="483426" cy="48342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1143000" dist="63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14" name="文本框 58"/>
            <p:cNvSpPr txBox="1"/>
            <p:nvPr>
              <p:custDataLst>
                <p:tags r:id="rId14"/>
              </p:custDataLst>
            </p:nvPr>
          </p:nvSpPr>
          <p:spPr>
            <a:xfrm>
              <a:off x="866138" y="188891"/>
              <a:ext cx="7618027" cy="50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Fuzz</a:t>
              </a:r>
              <a:r>
                <a: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测试</a:t>
              </a: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74090" y="4022090"/>
            <a:ext cx="972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56">
            <a:extLst>
              <a:ext uri="{FF2B5EF4-FFF2-40B4-BE49-F238E27FC236}">
                <a16:creationId xmlns:a16="http://schemas.microsoft.com/office/drawing/2014/main" id="{A4EC8C47-DCF1-2910-C99D-BB978241A41F}"/>
              </a:ext>
            </a:extLst>
          </p:cNvPr>
          <p:cNvGrpSpPr/>
          <p:nvPr/>
        </p:nvGrpSpPr>
        <p:grpSpPr>
          <a:xfrm>
            <a:off x="337511" y="863770"/>
            <a:ext cx="6560185" cy="398780"/>
            <a:chOff x="218902" y="188891"/>
            <a:chExt cx="8265263" cy="502428"/>
          </a:xfrm>
        </p:grpSpPr>
        <p:grpSp>
          <p:nvGrpSpPr>
            <p:cNvPr id="5" name="组合 57">
              <a:extLst>
                <a:ext uri="{FF2B5EF4-FFF2-40B4-BE49-F238E27FC236}">
                  <a16:creationId xmlns:a16="http://schemas.microsoft.com/office/drawing/2014/main" id="{7E09806B-F842-F063-3121-3D14EEF288F8}"/>
                </a:ext>
              </a:extLst>
            </p:cNvPr>
            <p:cNvGrpSpPr/>
            <p:nvPr/>
          </p:nvGrpSpPr>
          <p:grpSpPr>
            <a:xfrm>
              <a:off x="218902" y="257461"/>
              <a:ext cx="551118" cy="386080"/>
              <a:chOff x="267029" y="431769"/>
              <a:chExt cx="702358" cy="492030"/>
            </a:xfrm>
          </p:grpSpPr>
          <p:sp>
            <p:nvSpPr>
              <p:cNvPr id="7" name="任意多边形 9">
                <a:extLst>
                  <a:ext uri="{FF2B5EF4-FFF2-40B4-BE49-F238E27FC236}">
                    <a16:creationId xmlns:a16="http://schemas.microsoft.com/office/drawing/2014/main" id="{ACA2D488-15F1-AB61-AC8C-C4482FB364B3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2700000">
                <a:off x="267029" y="431769"/>
                <a:ext cx="492030" cy="492030"/>
              </a:xfrm>
              <a:custGeom>
                <a:avLst/>
                <a:gdLst>
                  <a:gd name="connsiteX0" fmla="*/ 420272 w 1909482"/>
                  <a:gd name="connsiteY0" fmla="*/ 225685 h 1909482"/>
                  <a:gd name="connsiteX1" fmla="*/ 177249 w 1909482"/>
                  <a:gd name="connsiteY1" fmla="*/ 468708 h 1909482"/>
                  <a:gd name="connsiteX2" fmla="*/ 177249 w 1909482"/>
                  <a:gd name="connsiteY2" fmla="*/ 1440773 h 1909482"/>
                  <a:gd name="connsiteX3" fmla="*/ 420272 w 1909482"/>
                  <a:gd name="connsiteY3" fmla="*/ 1683796 h 1909482"/>
                  <a:gd name="connsiteX4" fmla="*/ 1483786 w 1909482"/>
                  <a:gd name="connsiteY4" fmla="*/ 1683796 h 1909482"/>
                  <a:gd name="connsiteX5" fmla="*/ 1726809 w 1909482"/>
                  <a:gd name="connsiteY5" fmla="*/ 1440773 h 1909482"/>
                  <a:gd name="connsiteX6" fmla="*/ 1726809 w 1909482"/>
                  <a:gd name="connsiteY6" fmla="*/ 468708 h 1909482"/>
                  <a:gd name="connsiteX7" fmla="*/ 1483786 w 1909482"/>
                  <a:gd name="connsiteY7" fmla="*/ 225685 h 1909482"/>
                  <a:gd name="connsiteX8" fmla="*/ 318253 w 1909482"/>
                  <a:gd name="connsiteY8" fmla="*/ 0 h 1909482"/>
                  <a:gd name="connsiteX9" fmla="*/ 1591229 w 1909482"/>
                  <a:gd name="connsiteY9" fmla="*/ 0 h 1909482"/>
                  <a:gd name="connsiteX10" fmla="*/ 1909482 w 1909482"/>
                  <a:gd name="connsiteY10" fmla="*/ 318253 h 1909482"/>
                  <a:gd name="connsiteX11" fmla="*/ 1909482 w 1909482"/>
                  <a:gd name="connsiteY11" fmla="*/ 1591229 h 1909482"/>
                  <a:gd name="connsiteX12" fmla="*/ 1591229 w 1909482"/>
                  <a:gd name="connsiteY12" fmla="*/ 1909482 h 1909482"/>
                  <a:gd name="connsiteX13" fmla="*/ 318253 w 1909482"/>
                  <a:gd name="connsiteY13" fmla="*/ 1909482 h 1909482"/>
                  <a:gd name="connsiteX14" fmla="*/ 0 w 1909482"/>
                  <a:gd name="connsiteY14" fmla="*/ 1591229 h 1909482"/>
                  <a:gd name="connsiteX15" fmla="*/ 0 w 1909482"/>
                  <a:gd name="connsiteY15" fmla="*/ 318253 h 1909482"/>
                  <a:gd name="connsiteX16" fmla="*/ 318253 w 1909482"/>
                  <a:gd name="connsiteY16" fmla="*/ 0 h 190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09482" h="1909482">
                    <a:moveTo>
                      <a:pt x="420272" y="225685"/>
                    </a:moveTo>
                    <a:cubicBezTo>
                      <a:pt x="286054" y="225685"/>
                      <a:pt x="177249" y="334490"/>
                      <a:pt x="177249" y="468708"/>
                    </a:cubicBezTo>
                    <a:lnTo>
                      <a:pt x="177249" y="1440773"/>
                    </a:lnTo>
                    <a:cubicBezTo>
                      <a:pt x="177249" y="1574991"/>
                      <a:pt x="286054" y="1683796"/>
                      <a:pt x="420272" y="1683796"/>
                    </a:cubicBezTo>
                    <a:lnTo>
                      <a:pt x="1483786" y="1683796"/>
                    </a:lnTo>
                    <a:cubicBezTo>
                      <a:pt x="1618004" y="1683796"/>
                      <a:pt x="1726809" y="1574991"/>
                      <a:pt x="1726809" y="1440773"/>
                    </a:cubicBezTo>
                    <a:lnTo>
                      <a:pt x="1726809" y="468708"/>
                    </a:lnTo>
                    <a:cubicBezTo>
                      <a:pt x="1726809" y="334490"/>
                      <a:pt x="1618004" y="225685"/>
                      <a:pt x="1483786" y="225685"/>
                    </a:cubicBezTo>
                    <a:close/>
                    <a:moveTo>
                      <a:pt x="318253" y="0"/>
                    </a:moveTo>
                    <a:lnTo>
                      <a:pt x="1591229" y="0"/>
                    </a:lnTo>
                    <a:cubicBezTo>
                      <a:pt x="1766995" y="0"/>
                      <a:pt x="1909482" y="142487"/>
                      <a:pt x="1909482" y="318253"/>
                    </a:cubicBezTo>
                    <a:lnTo>
                      <a:pt x="1909482" y="1591229"/>
                    </a:lnTo>
                    <a:cubicBezTo>
                      <a:pt x="1909482" y="1766995"/>
                      <a:pt x="1766995" y="1909482"/>
                      <a:pt x="1591229" y="1909482"/>
                    </a:cubicBezTo>
                    <a:lnTo>
                      <a:pt x="318253" y="1909482"/>
                    </a:lnTo>
                    <a:cubicBezTo>
                      <a:pt x="142487" y="1909482"/>
                      <a:pt x="0" y="1766995"/>
                      <a:pt x="0" y="1591229"/>
                    </a:cubicBezTo>
                    <a:lnTo>
                      <a:pt x="0" y="318253"/>
                    </a:lnTo>
                    <a:cubicBezTo>
                      <a:pt x="0" y="142487"/>
                      <a:pt x="142487" y="0"/>
                      <a:pt x="318253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8" name="圆角矩形 12">
                <a:extLst>
                  <a:ext uri="{FF2B5EF4-FFF2-40B4-BE49-F238E27FC236}">
                    <a16:creationId xmlns:a16="http://schemas.microsoft.com/office/drawing/2014/main" id="{F1F68A8F-6D89-98C1-866D-06FCC71A1781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2700000">
                <a:off x="485961" y="436071"/>
                <a:ext cx="483426" cy="48342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1143000" dist="63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6" name="文本框 58">
              <a:extLst>
                <a:ext uri="{FF2B5EF4-FFF2-40B4-BE49-F238E27FC236}">
                  <a16:creationId xmlns:a16="http://schemas.microsoft.com/office/drawing/2014/main" id="{5300A65A-60D5-1C81-1CF3-6C8C2EF32342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866138" y="188891"/>
              <a:ext cx="7618027" cy="50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静态分析</a:t>
              </a:r>
            </a:p>
          </p:txBody>
        </p:sp>
      </p:grpSp>
      <p:grpSp>
        <p:nvGrpSpPr>
          <p:cNvPr id="9" name="组合 56">
            <a:extLst>
              <a:ext uri="{FF2B5EF4-FFF2-40B4-BE49-F238E27FC236}">
                <a16:creationId xmlns:a16="http://schemas.microsoft.com/office/drawing/2014/main" id="{2A8706D2-AE75-6EB3-C6A0-B963A650A63C}"/>
              </a:ext>
            </a:extLst>
          </p:cNvPr>
          <p:cNvGrpSpPr/>
          <p:nvPr/>
        </p:nvGrpSpPr>
        <p:grpSpPr>
          <a:xfrm>
            <a:off x="322418" y="2307093"/>
            <a:ext cx="6560185" cy="398780"/>
            <a:chOff x="218902" y="188891"/>
            <a:chExt cx="8265263" cy="502428"/>
          </a:xfrm>
        </p:grpSpPr>
        <p:grpSp>
          <p:nvGrpSpPr>
            <p:cNvPr id="10" name="组合 57">
              <a:extLst>
                <a:ext uri="{FF2B5EF4-FFF2-40B4-BE49-F238E27FC236}">
                  <a16:creationId xmlns:a16="http://schemas.microsoft.com/office/drawing/2014/main" id="{5452FA17-10F9-B522-9C8F-DDA824DF3209}"/>
                </a:ext>
              </a:extLst>
            </p:cNvPr>
            <p:cNvGrpSpPr/>
            <p:nvPr/>
          </p:nvGrpSpPr>
          <p:grpSpPr>
            <a:xfrm>
              <a:off x="218902" y="257461"/>
              <a:ext cx="551118" cy="386080"/>
              <a:chOff x="267029" y="431769"/>
              <a:chExt cx="702358" cy="492030"/>
            </a:xfrm>
          </p:grpSpPr>
          <p:sp>
            <p:nvSpPr>
              <p:cNvPr id="18" name="任意多边形 9">
                <a:extLst>
                  <a:ext uri="{FF2B5EF4-FFF2-40B4-BE49-F238E27FC236}">
                    <a16:creationId xmlns:a16="http://schemas.microsoft.com/office/drawing/2014/main" id="{5825A236-C4BB-A0F0-0A71-CB4D2AC6898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2700000">
                <a:off x="267029" y="431769"/>
                <a:ext cx="492030" cy="492030"/>
              </a:xfrm>
              <a:custGeom>
                <a:avLst/>
                <a:gdLst>
                  <a:gd name="connsiteX0" fmla="*/ 420272 w 1909482"/>
                  <a:gd name="connsiteY0" fmla="*/ 225685 h 1909482"/>
                  <a:gd name="connsiteX1" fmla="*/ 177249 w 1909482"/>
                  <a:gd name="connsiteY1" fmla="*/ 468708 h 1909482"/>
                  <a:gd name="connsiteX2" fmla="*/ 177249 w 1909482"/>
                  <a:gd name="connsiteY2" fmla="*/ 1440773 h 1909482"/>
                  <a:gd name="connsiteX3" fmla="*/ 420272 w 1909482"/>
                  <a:gd name="connsiteY3" fmla="*/ 1683796 h 1909482"/>
                  <a:gd name="connsiteX4" fmla="*/ 1483786 w 1909482"/>
                  <a:gd name="connsiteY4" fmla="*/ 1683796 h 1909482"/>
                  <a:gd name="connsiteX5" fmla="*/ 1726809 w 1909482"/>
                  <a:gd name="connsiteY5" fmla="*/ 1440773 h 1909482"/>
                  <a:gd name="connsiteX6" fmla="*/ 1726809 w 1909482"/>
                  <a:gd name="connsiteY6" fmla="*/ 468708 h 1909482"/>
                  <a:gd name="connsiteX7" fmla="*/ 1483786 w 1909482"/>
                  <a:gd name="connsiteY7" fmla="*/ 225685 h 1909482"/>
                  <a:gd name="connsiteX8" fmla="*/ 318253 w 1909482"/>
                  <a:gd name="connsiteY8" fmla="*/ 0 h 1909482"/>
                  <a:gd name="connsiteX9" fmla="*/ 1591229 w 1909482"/>
                  <a:gd name="connsiteY9" fmla="*/ 0 h 1909482"/>
                  <a:gd name="connsiteX10" fmla="*/ 1909482 w 1909482"/>
                  <a:gd name="connsiteY10" fmla="*/ 318253 h 1909482"/>
                  <a:gd name="connsiteX11" fmla="*/ 1909482 w 1909482"/>
                  <a:gd name="connsiteY11" fmla="*/ 1591229 h 1909482"/>
                  <a:gd name="connsiteX12" fmla="*/ 1591229 w 1909482"/>
                  <a:gd name="connsiteY12" fmla="*/ 1909482 h 1909482"/>
                  <a:gd name="connsiteX13" fmla="*/ 318253 w 1909482"/>
                  <a:gd name="connsiteY13" fmla="*/ 1909482 h 1909482"/>
                  <a:gd name="connsiteX14" fmla="*/ 0 w 1909482"/>
                  <a:gd name="connsiteY14" fmla="*/ 1591229 h 1909482"/>
                  <a:gd name="connsiteX15" fmla="*/ 0 w 1909482"/>
                  <a:gd name="connsiteY15" fmla="*/ 318253 h 1909482"/>
                  <a:gd name="connsiteX16" fmla="*/ 318253 w 1909482"/>
                  <a:gd name="connsiteY16" fmla="*/ 0 h 190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09482" h="1909482">
                    <a:moveTo>
                      <a:pt x="420272" y="225685"/>
                    </a:moveTo>
                    <a:cubicBezTo>
                      <a:pt x="286054" y="225685"/>
                      <a:pt x="177249" y="334490"/>
                      <a:pt x="177249" y="468708"/>
                    </a:cubicBezTo>
                    <a:lnTo>
                      <a:pt x="177249" y="1440773"/>
                    </a:lnTo>
                    <a:cubicBezTo>
                      <a:pt x="177249" y="1574991"/>
                      <a:pt x="286054" y="1683796"/>
                      <a:pt x="420272" y="1683796"/>
                    </a:cubicBezTo>
                    <a:lnTo>
                      <a:pt x="1483786" y="1683796"/>
                    </a:lnTo>
                    <a:cubicBezTo>
                      <a:pt x="1618004" y="1683796"/>
                      <a:pt x="1726809" y="1574991"/>
                      <a:pt x="1726809" y="1440773"/>
                    </a:cubicBezTo>
                    <a:lnTo>
                      <a:pt x="1726809" y="468708"/>
                    </a:lnTo>
                    <a:cubicBezTo>
                      <a:pt x="1726809" y="334490"/>
                      <a:pt x="1618004" y="225685"/>
                      <a:pt x="1483786" y="225685"/>
                    </a:cubicBezTo>
                    <a:close/>
                    <a:moveTo>
                      <a:pt x="318253" y="0"/>
                    </a:moveTo>
                    <a:lnTo>
                      <a:pt x="1591229" y="0"/>
                    </a:lnTo>
                    <a:cubicBezTo>
                      <a:pt x="1766995" y="0"/>
                      <a:pt x="1909482" y="142487"/>
                      <a:pt x="1909482" y="318253"/>
                    </a:cubicBezTo>
                    <a:lnTo>
                      <a:pt x="1909482" y="1591229"/>
                    </a:lnTo>
                    <a:cubicBezTo>
                      <a:pt x="1909482" y="1766995"/>
                      <a:pt x="1766995" y="1909482"/>
                      <a:pt x="1591229" y="1909482"/>
                    </a:cubicBezTo>
                    <a:lnTo>
                      <a:pt x="318253" y="1909482"/>
                    </a:lnTo>
                    <a:cubicBezTo>
                      <a:pt x="142487" y="1909482"/>
                      <a:pt x="0" y="1766995"/>
                      <a:pt x="0" y="1591229"/>
                    </a:cubicBezTo>
                    <a:lnTo>
                      <a:pt x="0" y="318253"/>
                    </a:lnTo>
                    <a:cubicBezTo>
                      <a:pt x="0" y="142487"/>
                      <a:pt x="142487" y="0"/>
                      <a:pt x="318253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9" name="圆角矩形 12">
                <a:extLst>
                  <a:ext uri="{FF2B5EF4-FFF2-40B4-BE49-F238E27FC236}">
                    <a16:creationId xmlns:a16="http://schemas.microsoft.com/office/drawing/2014/main" id="{FF547E7B-83B3-FCD8-BEBA-F690A2E27FA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2700000">
                <a:off x="485961" y="436071"/>
                <a:ext cx="483426" cy="48342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1143000" dist="63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17" name="文本框 58">
              <a:extLst>
                <a:ext uri="{FF2B5EF4-FFF2-40B4-BE49-F238E27FC236}">
                  <a16:creationId xmlns:a16="http://schemas.microsoft.com/office/drawing/2014/main" id="{6E6F3283-EEF3-5D84-576F-49C41E494A6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866138" y="188891"/>
              <a:ext cx="7618027" cy="50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动态调试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E2C7765-4AE0-6000-2CBE-75F2E2386BFE}"/>
              </a:ext>
            </a:extLst>
          </p:cNvPr>
          <p:cNvSpPr txBox="1"/>
          <p:nvPr/>
        </p:nvSpPr>
        <p:spPr>
          <a:xfrm>
            <a:off x="624398" y="1225286"/>
            <a:ext cx="11421168" cy="943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zh-CN" sz="20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2000" b="0" i="0" u="none" strike="noStrike" dirty="0">
                <a:solidFill>
                  <a:srgbClr val="191A2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反汇编和反编译：将二进制程序转换为汇编代码或高级语言代码，以便于分析和理解程序的逻辑。</a:t>
            </a:r>
          </a:p>
          <a:p>
            <a:pPr algn="l" fontAlgn="base">
              <a:lnSpc>
                <a:spcPct val="150000"/>
              </a:lnSpc>
            </a:pPr>
            <a:r>
              <a:rPr lang="en-US" altLang="zh-CN" sz="2000" b="0" i="0" u="none" strike="noStrike" dirty="0">
                <a:solidFill>
                  <a:srgbClr val="191A2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0" i="0" u="none" strike="noStrike" dirty="0">
                <a:solidFill>
                  <a:srgbClr val="191A2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、代码分析：通过分析反编译后的代码，寻找可能导致安全问题的代码模式或逻辑错误。</a:t>
            </a:r>
          </a:p>
        </p:txBody>
      </p:sp>
      <p:grpSp>
        <p:nvGrpSpPr>
          <p:cNvPr id="27" name="组合 56">
            <a:extLst>
              <a:ext uri="{FF2B5EF4-FFF2-40B4-BE49-F238E27FC236}">
                <a16:creationId xmlns:a16="http://schemas.microsoft.com/office/drawing/2014/main" id="{20B3FAE2-E78C-E890-B333-EDCAFF6DEFDE}"/>
              </a:ext>
            </a:extLst>
          </p:cNvPr>
          <p:cNvGrpSpPr/>
          <p:nvPr/>
        </p:nvGrpSpPr>
        <p:grpSpPr>
          <a:xfrm>
            <a:off x="337511" y="4449606"/>
            <a:ext cx="6560185" cy="398780"/>
            <a:chOff x="218902" y="188891"/>
            <a:chExt cx="8265263" cy="502428"/>
          </a:xfrm>
        </p:grpSpPr>
        <p:grpSp>
          <p:nvGrpSpPr>
            <p:cNvPr id="28" name="组合 57">
              <a:extLst>
                <a:ext uri="{FF2B5EF4-FFF2-40B4-BE49-F238E27FC236}">
                  <a16:creationId xmlns:a16="http://schemas.microsoft.com/office/drawing/2014/main" id="{4F03F1AB-CCB1-CE98-2A44-10B6F7C47A98}"/>
                </a:ext>
              </a:extLst>
            </p:cNvPr>
            <p:cNvGrpSpPr/>
            <p:nvPr/>
          </p:nvGrpSpPr>
          <p:grpSpPr>
            <a:xfrm>
              <a:off x="218902" y="257461"/>
              <a:ext cx="551118" cy="386080"/>
              <a:chOff x="267029" y="431769"/>
              <a:chExt cx="702358" cy="492030"/>
            </a:xfrm>
          </p:grpSpPr>
          <p:sp>
            <p:nvSpPr>
              <p:cNvPr id="30" name="任意多边形 9">
                <a:extLst>
                  <a:ext uri="{FF2B5EF4-FFF2-40B4-BE49-F238E27FC236}">
                    <a16:creationId xmlns:a16="http://schemas.microsoft.com/office/drawing/2014/main" id="{3370D1D8-9104-CC1E-D555-D82354504958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2700000">
                <a:off x="267029" y="431769"/>
                <a:ext cx="492030" cy="492030"/>
              </a:xfrm>
              <a:custGeom>
                <a:avLst/>
                <a:gdLst>
                  <a:gd name="connsiteX0" fmla="*/ 420272 w 1909482"/>
                  <a:gd name="connsiteY0" fmla="*/ 225685 h 1909482"/>
                  <a:gd name="connsiteX1" fmla="*/ 177249 w 1909482"/>
                  <a:gd name="connsiteY1" fmla="*/ 468708 h 1909482"/>
                  <a:gd name="connsiteX2" fmla="*/ 177249 w 1909482"/>
                  <a:gd name="connsiteY2" fmla="*/ 1440773 h 1909482"/>
                  <a:gd name="connsiteX3" fmla="*/ 420272 w 1909482"/>
                  <a:gd name="connsiteY3" fmla="*/ 1683796 h 1909482"/>
                  <a:gd name="connsiteX4" fmla="*/ 1483786 w 1909482"/>
                  <a:gd name="connsiteY4" fmla="*/ 1683796 h 1909482"/>
                  <a:gd name="connsiteX5" fmla="*/ 1726809 w 1909482"/>
                  <a:gd name="connsiteY5" fmla="*/ 1440773 h 1909482"/>
                  <a:gd name="connsiteX6" fmla="*/ 1726809 w 1909482"/>
                  <a:gd name="connsiteY6" fmla="*/ 468708 h 1909482"/>
                  <a:gd name="connsiteX7" fmla="*/ 1483786 w 1909482"/>
                  <a:gd name="connsiteY7" fmla="*/ 225685 h 1909482"/>
                  <a:gd name="connsiteX8" fmla="*/ 318253 w 1909482"/>
                  <a:gd name="connsiteY8" fmla="*/ 0 h 1909482"/>
                  <a:gd name="connsiteX9" fmla="*/ 1591229 w 1909482"/>
                  <a:gd name="connsiteY9" fmla="*/ 0 h 1909482"/>
                  <a:gd name="connsiteX10" fmla="*/ 1909482 w 1909482"/>
                  <a:gd name="connsiteY10" fmla="*/ 318253 h 1909482"/>
                  <a:gd name="connsiteX11" fmla="*/ 1909482 w 1909482"/>
                  <a:gd name="connsiteY11" fmla="*/ 1591229 h 1909482"/>
                  <a:gd name="connsiteX12" fmla="*/ 1591229 w 1909482"/>
                  <a:gd name="connsiteY12" fmla="*/ 1909482 h 1909482"/>
                  <a:gd name="connsiteX13" fmla="*/ 318253 w 1909482"/>
                  <a:gd name="connsiteY13" fmla="*/ 1909482 h 1909482"/>
                  <a:gd name="connsiteX14" fmla="*/ 0 w 1909482"/>
                  <a:gd name="connsiteY14" fmla="*/ 1591229 h 1909482"/>
                  <a:gd name="connsiteX15" fmla="*/ 0 w 1909482"/>
                  <a:gd name="connsiteY15" fmla="*/ 318253 h 1909482"/>
                  <a:gd name="connsiteX16" fmla="*/ 318253 w 1909482"/>
                  <a:gd name="connsiteY16" fmla="*/ 0 h 190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09482" h="1909482">
                    <a:moveTo>
                      <a:pt x="420272" y="225685"/>
                    </a:moveTo>
                    <a:cubicBezTo>
                      <a:pt x="286054" y="225685"/>
                      <a:pt x="177249" y="334490"/>
                      <a:pt x="177249" y="468708"/>
                    </a:cubicBezTo>
                    <a:lnTo>
                      <a:pt x="177249" y="1440773"/>
                    </a:lnTo>
                    <a:cubicBezTo>
                      <a:pt x="177249" y="1574991"/>
                      <a:pt x="286054" y="1683796"/>
                      <a:pt x="420272" y="1683796"/>
                    </a:cubicBezTo>
                    <a:lnTo>
                      <a:pt x="1483786" y="1683796"/>
                    </a:lnTo>
                    <a:cubicBezTo>
                      <a:pt x="1618004" y="1683796"/>
                      <a:pt x="1726809" y="1574991"/>
                      <a:pt x="1726809" y="1440773"/>
                    </a:cubicBezTo>
                    <a:lnTo>
                      <a:pt x="1726809" y="468708"/>
                    </a:lnTo>
                    <a:cubicBezTo>
                      <a:pt x="1726809" y="334490"/>
                      <a:pt x="1618004" y="225685"/>
                      <a:pt x="1483786" y="225685"/>
                    </a:cubicBezTo>
                    <a:close/>
                    <a:moveTo>
                      <a:pt x="318253" y="0"/>
                    </a:moveTo>
                    <a:lnTo>
                      <a:pt x="1591229" y="0"/>
                    </a:lnTo>
                    <a:cubicBezTo>
                      <a:pt x="1766995" y="0"/>
                      <a:pt x="1909482" y="142487"/>
                      <a:pt x="1909482" y="318253"/>
                    </a:cubicBezTo>
                    <a:lnTo>
                      <a:pt x="1909482" y="1591229"/>
                    </a:lnTo>
                    <a:cubicBezTo>
                      <a:pt x="1909482" y="1766995"/>
                      <a:pt x="1766995" y="1909482"/>
                      <a:pt x="1591229" y="1909482"/>
                    </a:cubicBezTo>
                    <a:lnTo>
                      <a:pt x="318253" y="1909482"/>
                    </a:lnTo>
                    <a:cubicBezTo>
                      <a:pt x="142487" y="1909482"/>
                      <a:pt x="0" y="1766995"/>
                      <a:pt x="0" y="1591229"/>
                    </a:cubicBezTo>
                    <a:lnTo>
                      <a:pt x="0" y="318253"/>
                    </a:lnTo>
                    <a:cubicBezTo>
                      <a:pt x="0" y="142487"/>
                      <a:pt x="142487" y="0"/>
                      <a:pt x="318253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1" name="圆角矩形 12">
                <a:extLst>
                  <a:ext uri="{FF2B5EF4-FFF2-40B4-BE49-F238E27FC236}">
                    <a16:creationId xmlns:a16="http://schemas.microsoft.com/office/drawing/2014/main" id="{D69F59C8-5E7E-5BE8-1BDA-64E4FED108C8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2700000">
                <a:off x="485961" y="436071"/>
                <a:ext cx="483426" cy="48342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1143000" dist="63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29" name="文本框 58">
              <a:extLst>
                <a:ext uri="{FF2B5EF4-FFF2-40B4-BE49-F238E27FC236}">
                  <a16:creationId xmlns:a16="http://schemas.microsoft.com/office/drawing/2014/main" id="{D0068501-8F46-B1C8-00C0-2DE85096878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66138" y="188891"/>
              <a:ext cx="7618027" cy="50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代码审计</a:t>
              </a:r>
            </a:p>
          </p:txBody>
        </p:sp>
      </p:grpSp>
      <p:grpSp>
        <p:nvGrpSpPr>
          <p:cNvPr id="32" name="组合 56">
            <a:extLst>
              <a:ext uri="{FF2B5EF4-FFF2-40B4-BE49-F238E27FC236}">
                <a16:creationId xmlns:a16="http://schemas.microsoft.com/office/drawing/2014/main" id="{8A0DAFF1-F431-C8DF-59D2-F87497942AF3}"/>
              </a:ext>
            </a:extLst>
          </p:cNvPr>
          <p:cNvGrpSpPr/>
          <p:nvPr/>
        </p:nvGrpSpPr>
        <p:grpSpPr>
          <a:xfrm>
            <a:off x="337511" y="5379104"/>
            <a:ext cx="6560185" cy="398780"/>
            <a:chOff x="218902" y="188891"/>
            <a:chExt cx="8265263" cy="502428"/>
          </a:xfrm>
        </p:grpSpPr>
        <p:grpSp>
          <p:nvGrpSpPr>
            <p:cNvPr id="33" name="组合 57">
              <a:extLst>
                <a:ext uri="{FF2B5EF4-FFF2-40B4-BE49-F238E27FC236}">
                  <a16:creationId xmlns:a16="http://schemas.microsoft.com/office/drawing/2014/main" id="{17C26ABA-6B48-F1C9-9277-6AC99C4F0938}"/>
                </a:ext>
              </a:extLst>
            </p:cNvPr>
            <p:cNvGrpSpPr/>
            <p:nvPr/>
          </p:nvGrpSpPr>
          <p:grpSpPr>
            <a:xfrm>
              <a:off x="218902" y="257461"/>
              <a:ext cx="551118" cy="386080"/>
              <a:chOff x="267029" y="431769"/>
              <a:chExt cx="702358" cy="492030"/>
            </a:xfrm>
          </p:grpSpPr>
          <p:sp>
            <p:nvSpPr>
              <p:cNvPr id="35" name="任意多边形 9">
                <a:extLst>
                  <a:ext uri="{FF2B5EF4-FFF2-40B4-BE49-F238E27FC236}">
                    <a16:creationId xmlns:a16="http://schemas.microsoft.com/office/drawing/2014/main" id="{B2063DB6-54EC-47DE-0ACA-81A896C33541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2700000">
                <a:off x="267029" y="431769"/>
                <a:ext cx="492030" cy="492030"/>
              </a:xfrm>
              <a:custGeom>
                <a:avLst/>
                <a:gdLst>
                  <a:gd name="connsiteX0" fmla="*/ 420272 w 1909482"/>
                  <a:gd name="connsiteY0" fmla="*/ 225685 h 1909482"/>
                  <a:gd name="connsiteX1" fmla="*/ 177249 w 1909482"/>
                  <a:gd name="connsiteY1" fmla="*/ 468708 h 1909482"/>
                  <a:gd name="connsiteX2" fmla="*/ 177249 w 1909482"/>
                  <a:gd name="connsiteY2" fmla="*/ 1440773 h 1909482"/>
                  <a:gd name="connsiteX3" fmla="*/ 420272 w 1909482"/>
                  <a:gd name="connsiteY3" fmla="*/ 1683796 h 1909482"/>
                  <a:gd name="connsiteX4" fmla="*/ 1483786 w 1909482"/>
                  <a:gd name="connsiteY4" fmla="*/ 1683796 h 1909482"/>
                  <a:gd name="connsiteX5" fmla="*/ 1726809 w 1909482"/>
                  <a:gd name="connsiteY5" fmla="*/ 1440773 h 1909482"/>
                  <a:gd name="connsiteX6" fmla="*/ 1726809 w 1909482"/>
                  <a:gd name="connsiteY6" fmla="*/ 468708 h 1909482"/>
                  <a:gd name="connsiteX7" fmla="*/ 1483786 w 1909482"/>
                  <a:gd name="connsiteY7" fmla="*/ 225685 h 1909482"/>
                  <a:gd name="connsiteX8" fmla="*/ 318253 w 1909482"/>
                  <a:gd name="connsiteY8" fmla="*/ 0 h 1909482"/>
                  <a:gd name="connsiteX9" fmla="*/ 1591229 w 1909482"/>
                  <a:gd name="connsiteY9" fmla="*/ 0 h 1909482"/>
                  <a:gd name="connsiteX10" fmla="*/ 1909482 w 1909482"/>
                  <a:gd name="connsiteY10" fmla="*/ 318253 h 1909482"/>
                  <a:gd name="connsiteX11" fmla="*/ 1909482 w 1909482"/>
                  <a:gd name="connsiteY11" fmla="*/ 1591229 h 1909482"/>
                  <a:gd name="connsiteX12" fmla="*/ 1591229 w 1909482"/>
                  <a:gd name="connsiteY12" fmla="*/ 1909482 h 1909482"/>
                  <a:gd name="connsiteX13" fmla="*/ 318253 w 1909482"/>
                  <a:gd name="connsiteY13" fmla="*/ 1909482 h 1909482"/>
                  <a:gd name="connsiteX14" fmla="*/ 0 w 1909482"/>
                  <a:gd name="connsiteY14" fmla="*/ 1591229 h 1909482"/>
                  <a:gd name="connsiteX15" fmla="*/ 0 w 1909482"/>
                  <a:gd name="connsiteY15" fmla="*/ 318253 h 1909482"/>
                  <a:gd name="connsiteX16" fmla="*/ 318253 w 1909482"/>
                  <a:gd name="connsiteY16" fmla="*/ 0 h 190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09482" h="1909482">
                    <a:moveTo>
                      <a:pt x="420272" y="225685"/>
                    </a:moveTo>
                    <a:cubicBezTo>
                      <a:pt x="286054" y="225685"/>
                      <a:pt x="177249" y="334490"/>
                      <a:pt x="177249" y="468708"/>
                    </a:cubicBezTo>
                    <a:lnTo>
                      <a:pt x="177249" y="1440773"/>
                    </a:lnTo>
                    <a:cubicBezTo>
                      <a:pt x="177249" y="1574991"/>
                      <a:pt x="286054" y="1683796"/>
                      <a:pt x="420272" y="1683796"/>
                    </a:cubicBezTo>
                    <a:lnTo>
                      <a:pt x="1483786" y="1683796"/>
                    </a:lnTo>
                    <a:cubicBezTo>
                      <a:pt x="1618004" y="1683796"/>
                      <a:pt x="1726809" y="1574991"/>
                      <a:pt x="1726809" y="1440773"/>
                    </a:cubicBezTo>
                    <a:lnTo>
                      <a:pt x="1726809" y="468708"/>
                    </a:lnTo>
                    <a:cubicBezTo>
                      <a:pt x="1726809" y="334490"/>
                      <a:pt x="1618004" y="225685"/>
                      <a:pt x="1483786" y="225685"/>
                    </a:cubicBezTo>
                    <a:close/>
                    <a:moveTo>
                      <a:pt x="318253" y="0"/>
                    </a:moveTo>
                    <a:lnTo>
                      <a:pt x="1591229" y="0"/>
                    </a:lnTo>
                    <a:cubicBezTo>
                      <a:pt x="1766995" y="0"/>
                      <a:pt x="1909482" y="142487"/>
                      <a:pt x="1909482" y="318253"/>
                    </a:cubicBezTo>
                    <a:lnTo>
                      <a:pt x="1909482" y="1591229"/>
                    </a:lnTo>
                    <a:cubicBezTo>
                      <a:pt x="1909482" y="1766995"/>
                      <a:pt x="1766995" y="1909482"/>
                      <a:pt x="1591229" y="1909482"/>
                    </a:cubicBezTo>
                    <a:lnTo>
                      <a:pt x="318253" y="1909482"/>
                    </a:lnTo>
                    <a:cubicBezTo>
                      <a:pt x="142487" y="1909482"/>
                      <a:pt x="0" y="1766995"/>
                      <a:pt x="0" y="1591229"/>
                    </a:cubicBezTo>
                    <a:lnTo>
                      <a:pt x="0" y="318253"/>
                    </a:lnTo>
                    <a:cubicBezTo>
                      <a:pt x="0" y="142487"/>
                      <a:pt x="142487" y="0"/>
                      <a:pt x="318253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1143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36" name="圆角矩形 12">
                <a:extLst>
                  <a:ext uri="{FF2B5EF4-FFF2-40B4-BE49-F238E27FC236}">
                    <a16:creationId xmlns:a16="http://schemas.microsoft.com/office/drawing/2014/main" id="{44D70F3C-E6ED-FA46-3515-507CA0B3950C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2700000">
                <a:off x="485961" y="436071"/>
                <a:ext cx="483426" cy="48342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1143000" dist="63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34" name="文本框 58">
              <a:extLst>
                <a:ext uri="{FF2B5EF4-FFF2-40B4-BE49-F238E27FC236}">
                  <a16:creationId xmlns:a16="http://schemas.microsoft.com/office/drawing/2014/main" id="{FAD5D654-CC97-D52A-CB78-09D67BADD35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866138" y="188891"/>
              <a:ext cx="7618027" cy="50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/>
                </a:rPr>
                <a:t>补丁比较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793BB160-AF6E-E6E9-315F-AA6E4F97B956}"/>
              </a:ext>
            </a:extLst>
          </p:cNvPr>
          <p:cNvSpPr txBox="1"/>
          <p:nvPr/>
        </p:nvSpPr>
        <p:spPr>
          <a:xfrm>
            <a:off x="669236" y="3828219"/>
            <a:ext cx="112031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/>
            <a:r>
              <a:rPr lang="en-US" altLang="zh-CN" sz="2000" b="0" i="0" u="none" strike="noStrike" dirty="0">
                <a:solidFill>
                  <a:srgbClr val="191A2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0" i="0" u="none" strike="noStrike" dirty="0">
                <a:solidFill>
                  <a:srgbClr val="191A2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、通过尽可能模拟程序的所有输入，增加代码覆盖率，使程序产生</a:t>
            </a:r>
            <a:r>
              <a:rPr lang="en-US" altLang="zh-CN" sz="2000" b="0" i="0" u="none" strike="noStrike" dirty="0">
                <a:solidFill>
                  <a:srgbClr val="191A2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crash</a:t>
            </a:r>
            <a:r>
              <a:rPr lang="zh-CN" altLang="en-US" sz="2000" b="0" i="0" u="none" strike="noStrike" dirty="0">
                <a:solidFill>
                  <a:srgbClr val="191A2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来发现漏洞。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B7EAC9-249D-FF25-DC11-94D7B75FDB77}"/>
              </a:ext>
            </a:extLst>
          </p:cNvPr>
          <p:cNvSpPr txBox="1"/>
          <p:nvPr/>
        </p:nvSpPr>
        <p:spPr>
          <a:xfrm>
            <a:off x="669236" y="2824889"/>
            <a:ext cx="11522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、利用调试器跟踪软件的运行，在实际运行中，观察其运行逻辑、变量，程序的输出，从而发现漏洞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FA2BBF-B48F-43DD-179D-D7721F9B73D4}"/>
              </a:ext>
            </a:extLst>
          </p:cNvPr>
          <p:cNvSpPr txBox="1"/>
          <p:nvPr/>
        </p:nvSpPr>
        <p:spPr>
          <a:xfrm>
            <a:off x="669236" y="4877718"/>
            <a:ext cx="7971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2000" dirty="0">
                <a:solidFill>
                  <a:srgbClr val="191A2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rgbClr val="191A2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、针对开源的软件</a:t>
            </a:r>
            <a:r>
              <a:rPr lang="zh-CN" altLang="en-US" sz="2000" b="0" i="0" u="none" strike="noStrike" dirty="0">
                <a:solidFill>
                  <a:srgbClr val="191A2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代码，可以通过代码审计，人工去发现漏洞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4F31B5-F420-6062-8B9F-75265A676BEA}"/>
              </a:ext>
            </a:extLst>
          </p:cNvPr>
          <p:cNvSpPr txBox="1"/>
          <p:nvPr/>
        </p:nvSpPr>
        <p:spPr>
          <a:xfrm>
            <a:off x="669236" y="5879160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2000" dirty="0">
                <a:solidFill>
                  <a:srgbClr val="191A2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rgbClr val="191A2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、通过比较安装补丁前后文件的差异来定位漏洞</a:t>
            </a:r>
            <a:endParaRPr lang="zh-CN" altLang="en-US" sz="2000" b="0" i="0" u="none" strike="noStrike" dirty="0">
              <a:solidFill>
                <a:srgbClr val="191A24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33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二进制安全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学习路线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9548CE-FDE2-153B-3CCE-D9DBC030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80" y="791053"/>
            <a:ext cx="2711740" cy="58841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5A77F5-6813-E4AF-13D8-0491B3367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945" y="791054"/>
            <a:ext cx="2752093" cy="58841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CDD313-1EC0-D80C-E4F3-58195AF75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803" y="792564"/>
            <a:ext cx="3180577" cy="58825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D10AD9-B297-221A-23E2-428A908FE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392" y="792564"/>
            <a:ext cx="2654045" cy="58841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357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19"/>
          <p:cNvSpPr/>
          <p:nvPr/>
        </p:nvSpPr>
        <p:spPr>
          <a:xfrm rot="2700000">
            <a:off x="2500531" y="2768729"/>
            <a:ext cx="2574131" cy="257413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6" name="任意多边形 9"/>
          <p:cNvSpPr/>
          <p:nvPr/>
        </p:nvSpPr>
        <p:spPr>
          <a:xfrm rot="2700000">
            <a:off x="1894355" y="1329673"/>
            <a:ext cx="1361101" cy="1361101"/>
          </a:xfrm>
          <a:custGeom>
            <a:avLst/>
            <a:gdLst>
              <a:gd name="connsiteX0" fmla="*/ 420272 w 1909482"/>
              <a:gd name="connsiteY0" fmla="*/ 225685 h 1909482"/>
              <a:gd name="connsiteX1" fmla="*/ 177249 w 1909482"/>
              <a:gd name="connsiteY1" fmla="*/ 468708 h 1909482"/>
              <a:gd name="connsiteX2" fmla="*/ 177249 w 1909482"/>
              <a:gd name="connsiteY2" fmla="*/ 1440773 h 1909482"/>
              <a:gd name="connsiteX3" fmla="*/ 420272 w 1909482"/>
              <a:gd name="connsiteY3" fmla="*/ 1683796 h 1909482"/>
              <a:gd name="connsiteX4" fmla="*/ 1483786 w 1909482"/>
              <a:gd name="connsiteY4" fmla="*/ 1683796 h 1909482"/>
              <a:gd name="connsiteX5" fmla="*/ 1726809 w 1909482"/>
              <a:gd name="connsiteY5" fmla="*/ 1440773 h 1909482"/>
              <a:gd name="connsiteX6" fmla="*/ 1726809 w 1909482"/>
              <a:gd name="connsiteY6" fmla="*/ 468708 h 1909482"/>
              <a:gd name="connsiteX7" fmla="*/ 1483786 w 1909482"/>
              <a:gd name="connsiteY7" fmla="*/ 225685 h 1909482"/>
              <a:gd name="connsiteX8" fmla="*/ 318253 w 1909482"/>
              <a:gd name="connsiteY8" fmla="*/ 0 h 1909482"/>
              <a:gd name="connsiteX9" fmla="*/ 1591229 w 1909482"/>
              <a:gd name="connsiteY9" fmla="*/ 0 h 1909482"/>
              <a:gd name="connsiteX10" fmla="*/ 1909482 w 1909482"/>
              <a:gd name="connsiteY10" fmla="*/ 318253 h 1909482"/>
              <a:gd name="connsiteX11" fmla="*/ 1909482 w 1909482"/>
              <a:gd name="connsiteY11" fmla="*/ 1591229 h 1909482"/>
              <a:gd name="connsiteX12" fmla="*/ 1591229 w 1909482"/>
              <a:gd name="connsiteY12" fmla="*/ 1909482 h 1909482"/>
              <a:gd name="connsiteX13" fmla="*/ 318253 w 1909482"/>
              <a:gd name="connsiteY13" fmla="*/ 1909482 h 1909482"/>
              <a:gd name="connsiteX14" fmla="*/ 0 w 1909482"/>
              <a:gd name="connsiteY14" fmla="*/ 1591229 h 1909482"/>
              <a:gd name="connsiteX15" fmla="*/ 0 w 1909482"/>
              <a:gd name="connsiteY15" fmla="*/ 318253 h 1909482"/>
              <a:gd name="connsiteX16" fmla="*/ 318253 w 1909482"/>
              <a:gd name="connsiteY16" fmla="*/ 0 h 190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9482" h="1909482">
                <a:moveTo>
                  <a:pt x="420272" y="225685"/>
                </a:moveTo>
                <a:cubicBezTo>
                  <a:pt x="286054" y="225685"/>
                  <a:pt x="177249" y="334490"/>
                  <a:pt x="177249" y="468708"/>
                </a:cubicBezTo>
                <a:lnTo>
                  <a:pt x="177249" y="1440773"/>
                </a:lnTo>
                <a:cubicBezTo>
                  <a:pt x="177249" y="1574991"/>
                  <a:pt x="286054" y="1683796"/>
                  <a:pt x="420272" y="1683796"/>
                </a:cubicBezTo>
                <a:lnTo>
                  <a:pt x="1483786" y="1683796"/>
                </a:lnTo>
                <a:cubicBezTo>
                  <a:pt x="1618004" y="1683796"/>
                  <a:pt x="1726809" y="1574991"/>
                  <a:pt x="1726809" y="1440773"/>
                </a:cubicBezTo>
                <a:lnTo>
                  <a:pt x="1726809" y="468708"/>
                </a:lnTo>
                <a:cubicBezTo>
                  <a:pt x="1726809" y="334490"/>
                  <a:pt x="1618004" y="225685"/>
                  <a:pt x="1483786" y="225685"/>
                </a:cubicBezTo>
                <a:close/>
                <a:moveTo>
                  <a:pt x="318253" y="0"/>
                </a:moveTo>
                <a:lnTo>
                  <a:pt x="1591229" y="0"/>
                </a:lnTo>
                <a:cubicBezTo>
                  <a:pt x="1766995" y="0"/>
                  <a:pt x="1909482" y="142487"/>
                  <a:pt x="1909482" y="318253"/>
                </a:cubicBezTo>
                <a:lnTo>
                  <a:pt x="1909482" y="1591229"/>
                </a:lnTo>
                <a:cubicBezTo>
                  <a:pt x="1909482" y="1766995"/>
                  <a:pt x="1766995" y="1909482"/>
                  <a:pt x="1591229" y="1909482"/>
                </a:cubicBezTo>
                <a:lnTo>
                  <a:pt x="318253" y="1909482"/>
                </a:lnTo>
                <a:cubicBezTo>
                  <a:pt x="142487" y="1909482"/>
                  <a:pt x="0" y="1766995"/>
                  <a:pt x="0" y="1591229"/>
                </a:cubicBezTo>
                <a:lnTo>
                  <a:pt x="0" y="318253"/>
                </a:lnTo>
                <a:cubicBezTo>
                  <a:pt x="0" y="142487"/>
                  <a:pt x="142487" y="0"/>
                  <a:pt x="31825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7" name="圆角矩形 2"/>
          <p:cNvSpPr/>
          <p:nvPr/>
        </p:nvSpPr>
        <p:spPr>
          <a:xfrm rot="2700000">
            <a:off x="842604" y="2520876"/>
            <a:ext cx="927544" cy="92754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8" name="任意多边形 9"/>
          <p:cNvSpPr/>
          <p:nvPr/>
        </p:nvSpPr>
        <p:spPr>
          <a:xfrm rot="2700000">
            <a:off x="1329038" y="3691895"/>
            <a:ext cx="1361101" cy="1361101"/>
          </a:xfrm>
          <a:custGeom>
            <a:avLst/>
            <a:gdLst>
              <a:gd name="connsiteX0" fmla="*/ 420272 w 1909482"/>
              <a:gd name="connsiteY0" fmla="*/ 225685 h 1909482"/>
              <a:gd name="connsiteX1" fmla="*/ 177249 w 1909482"/>
              <a:gd name="connsiteY1" fmla="*/ 468708 h 1909482"/>
              <a:gd name="connsiteX2" fmla="*/ 177249 w 1909482"/>
              <a:gd name="connsiteY2" fmla="*/ 1440773 h 1909482"/>
              <a:gd name="connsiteX3" fmla="*/ 420272 w 1909482"/>
              <a:gd name="connsiteY3" fmla="*/ 1683796 h 1909482"/>
              <a:gd name="connsiteX4" fmla="*/ 1483786 w 1909482"/>
              <a:gd name="connsiteY4" fmla="*/ 1683796 h 1909482"/>
              <a:gd name="connsiteX5" fmla="*/ 1726809 w 1909482"/>
              <a:gd name="connsiteY5" fmla="*/ 1440773 h 1909482"/>
              <a:gd name="connsiteX6" fmla="*/ 1726809 w 1909482"/>
              <a:gd name="connsiteY6" fmla="*/ 468708 h 1909482"/>
              <a:gd name="connsiteX7" fmla="*/ 1483786 w 1909482"/>
              <a:gd name="connsiteY7" fmla="*/ 225685 h 1909482"/>
              <a:gd name="connsiteX8" fmla="*/ 318253 w 1909482"/>
              <a:gd name="connsiteY8" fmla="*/ 0 h 1909482"/>
              <a:gd name="connsiteX9" fmla="*/ 1591229 w 1909482"/>
              <a:gd name="connsiteY9" fmla="*/ 0 h 1909482"/>
              <a:gd name="connsiteX10" fmla="*/ 1909482 w 1909482"/>
              <a:gd name="connsiteY10" fmla="*/ 318253 h 1909482"/>
              <a:gd name="connsiteX11" fmla="*/ 1909482 w 1909482"/>
              <a:gd name="connsiteY11" fmla="*/ 1591229 h 1909482"/>
              <a:gd name="connsiteX12" fmla="*/ 1591229 w 1909482"/>
              <a:gd name="connsiteY12" fmla="*/ 1909482 h 1909482"/>
              <a:gd name="connsiteX13" fmla="*/ 318253 w 1909482"/>
              <a:gd name="connsiteY13" fmla="*/ 1909482 h 1909482"/>
              <a:gd name="connsiteX14" fmla="*/ 0 w 1909482"/>
              <a:gd name="connsiteY14" fmla="*/ 1591229 h 1909482"/>
              <a:gd name="connsiteX15" fmla="*/ 0 w 1909482"/>
              <a:gd name="connsiteY15" fmla="*/ 318253 h 1909482"/>
              <a:gd name="connsiteX16" fmla="*/ 318253 w 1909482"/>
              <a:gd name="connsiteY16" fmla="*/ 0 h 190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09482" h="1909482">
                <a:moveTo>
                  <a:pt x="420272" y="225685"/>
                </a:moveTo>
                <a:cubicBezTo>
                  <a:pt x="286054" y="225685"/>
                  <a:pt x="177249" y="334490"/>
                  <a:pt x="177249" y="468708"/>
                </a:cubicBezTo>
                <a:lnTo>
                  <a:pt x="177249" y="1440773"/>
                </a:lnTo>
                <a:cubicBezTo>
                  <a:pt x="177249" y="1574991"/>
                  <a:pt x="286054" y="1683796"/>
                  <a:pt x="420272" y="1683796"/>
                </a:cubicBezTo>
                <a:lnTo>
                  <a:pt x="1483786" y="1683796"/>
                </a:lnTo>
                <a:cubicBezTo>
                  <a:pt x="1618004" y="1683796"/>
                  <a:pt x="1726809" y="1574991"/>
                  <a:pt x="1726809" y="1440773"/>
                </a:cubicBezTo>
                <a:lnTo>
                  <a:pt x="1726809" y="468708"/>
                </a:lnTo>
                <a:cubicBezTo>
                  <a:pt x="1726809" y="334490"/>
                  <a:pt x="1618004" y="225685"/>
                  <a:pt x="1483786" y="225685"/>
                </a:cubicBezTo>
                <a:close/>
                <a:moveTo>
                  <a:pt x="318253" y="0"/>
                </a:moveTo>
                <a:lnTo>
                  <a:pt x="1591229" y="0"/>
                </a:lnTo>
                <a:cubicBezTo>
                  <a:pt x="1766995" y="0"/>
                  <a:pt x="1909482" y="142487"/>
                  <a:pt x="1909482" y="318253"/>
                </a:cubicBezTo>
                <a:lnTo>
                  <a:pt x="1909482" y="1591229"/>
                </a:lnTo>
                <a:cubicBezTo>
                  <a:pt x="1909482" y="1766995"/>
                  <a:pt x="1766995" y="1909482"/>
                  <a:pt x="1591229" y="1909482"/>
                </a:cubicBezTo>
                <a:lnTo>
                  <a:pt x="318253" y="1909482"/>
                </a:lnTo>
                <a:cubicBezTo>
                  <a:pt x="142487" y="1909482"/>
                  <a:pt x="0" y="1766995"/>
                  <a:pt x="0" y="1591229"/>
                </a:cubicBezTo>
                <a:lnTo>
                  <a:pt x="0" y="318253"/>
                </a:lnTo>
                <a:cubicBezTo>
                  <a:pt x="0" y="142487"/>
                  <a:pt x="142487" y="0"/>
                  <a:pt x="31825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114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3233598" y="3210840"/>
            <a:ext cx="1107996" cy="16899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Arial" panose="020B0604020202020204"/>
                <a:sym typeface="Arial" panose="020B0604020202020204"/>
              </a:rPr>
              <a:t>目录</a:t>
            </a:r>
            <a:endParaRPr lang="zh-CN" altLang="en-US" sz="60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60" name="组合 9"/>
          <p:cNvGrpSpPr/>
          <p:nvPr>
            <p:custDataLst>
              <p:tags r:id="rId1"/>
            </p:custDataLst>
          </p:nvPr>
        </p:nvGrpSpPr>
        <p:grpSpPr>
          <a:xfrm>
            <a:off x="5992657" y="1847759"/>
            <a:ext cx="4901591" cy="1488105"/>
            <a:chOff x="5689170" y="1567689"/>
            <a:chExt cx="5818678" cy="1766528"/>
          </a:xfrm>
        </p:grpSpPr>
        <p:sp>
          <p:nvSpPr>
            <p:cNvPr id="63" name="矩形: 圆角 12"/>
            <p:cNvSpPr/>
            <p:nvPr>
              <p:custDataLst>
                <p:tags r:id="rId14"/>
              </p:custDataLst>
            </p:nvPr>
          </p:nvSpPr>
          <p:spPr>
            <a:xfrm rot="2700000">
              <a:off x="5689170" y="2627429"/>
              <a:ext cx="706788" cy="70678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6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6604140" y="1567689"/>
              <a:ext cx="4903708" cy="61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二进制安全简介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	</a:t>
              </a:r>
            </a:p>
          </p:txBody>
        </p:sp>
      </p:grpSp>
      <p:grpSp>
        <p:nvGrpSpPr>
          <p:cNvPr id="105" name="组合 9"/>
          <p:cNvGrpSpPr/>
          <p:nvPr>
            <p:custDataLst>
              <p:tags r:id="rId2"/>
            </p:custDataLst>
          </p:nvPr>
        </p:nvGrpSpPr>
        <p:grpSpPr>
          <a:xfrm>
            <a:off x="5895188" y="1823682"/>
            <a:ext cx="4999062" cy="1476130"/>
            <a:chOff x="5573463" y="436491"/>
            <a:chExt cx="5934385" cy="1752312"/>
          </a:xfrm>
        </p:grpSpPr>
        <p:grpSp>
          <p:nvGrpSpPr>
            <p:cNvPr id="106" name="组合 10"/>
            <p:cNvGrpSpPr/>
            <p:nvPr/>
          </p:nvGrpSpPr>
          <p:grpSpPr>
            <a:xfrm>
              <a:off x="5573463" y="436491"/>
              <a:ext cx="863942" cy="1745247"/>
              <a:chOff x="5525337" y="436491"/>
              <a:chExt cx="863942" cy="1745247"/>
            </a:xfrm>
          </p:grpSpPr>
          <p:sp>
            <p:nvSpPr>
              <p:cNvPr id="108" name="矩形: 圆角 12"/>
              <p:cNvSpPr/>
              <p:nvPr>
                <p:custDataLst>
                  <p:tags r:id="rId12"/>
                </p:custDataLst>
              </p:nvPr>
            </p:nvSpPr>
            <p:spPr>
              <a:xfrm rot="2700000">
                <a:off x="5656666" y="436491"/>
                <a:ext cx="706788" cy="70678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09" name="文本框 1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525337" y="1562108"/>
                <a:ext cx="863942" cy="61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02</a:t>
                </a:r>
                <a:endParaRPr lang="zh-CN" altLang="en-US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107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6604140" y="1567689"/>
              <a:ext cx="4903708" cy="62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基础工具使用</a:t>
              </a:r>
            </a:p>
          </p:txBody>
        </p:sp>
      </p:grpSp>
      <p:grpSp>
        <p:nvGrpSpPr>
          <p:cNvPr id="110" name="组合 9"/>
          <p:cNvGrpSpPr/>
          <p:nvPr>
            <p:custDataLst>
              <p:tags r:id="rId3"/>
            </p:custDataLst>
          </p:nvPr>
        </p:nvGrpSpPr>
        <p:grpSpPr>
          <a:xfrm>
            <a:off x="5978729" y="3623753"/>
            <a:ext cx="4920167" cy="990192"/>
            <a:chOff x="5667118" y="1524853"/>
            <a:chExt cx="5840730" cy="1175454"/>
          </a:xfrm>
        </p:grpSpPr>
        <p:grpSp>
          <p:nvGrpSpPr>
            <p:cNvPr id="111" name="组合 10"/>
            <p:cNvGrpSpPr/>
            <p:nvPr/>
          </p:nvGrpSpPr>
          <p:grpSpPr>
            <a:xfrm>
              <a:off x="5667118" y="1524853"/>
              <a:ext cx="863942" cy="706788"/>
              <a:chOff x="5618992" y="1524853"/>
              <a:chExt cx="863942" cy="706788"/>
            </a:xfrm>
          </p:grpSpPr>
          <p:sp>
            <p:nvSpPr>
              <p:cNvPr id="113" name="矩形: 圆角 12"/>
              <p:cNvSpPr/>
              <p:nvPr>
                <p:custDataLst>
                  <p:tags r:id="rId9"/>
                </p:custDataLst>
              </p:nvPr>
            </p:nvSpPr>
            <p:spPr>
              <a:xfrm rot="2700000">
                <a:off x="5702845" y="1524853"/>
                <a:ext cx="706788" cy="706788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14" name="文本框 1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618992" y="1586021"/>
                <a:ext cx="863942" cy="619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/>
                    <a:ea typeface="微软雅黑" panose="020B0503020204020204" charset="-122"/>
                    <a:sym typeface="Arial" panose="020B0604020202020204"/>
                  </a:rPr>
                  <a:t>03</a:t>
                </a:r>
                <a:endParaRPr lang="zh-CN" altLang="en-US" sz="28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112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6604140" y="1567689"/>
              <a:ext cx="4903708" cy="1132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挖洞入门十八式</a:t>
              </a:r>
            </a:p>
            <a:p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2" name="文本框 11"/>
          <p:cNvSpPr txBox="1"/>
          <p:nvPr>
            <p:custDataLst>
              <p:tags r:id="rId4"/>
            </p:custDataLst>
          </p:nvPr>
        </p:nvSpPr>
        <p:spPr>
          <a:xfrm>
            <a:off x="6763418" y="4533798"/>
            <a:ext cx="4130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实战案例分享</a:t>
            </a:r>
          </a:p>
        </p:txBody>
      </p:sp>
      <p:sp>
        <p:nvSpPr>
          <p:cNvPr id="4" name="矩形: 圆角 12"/>
          <p:cNvSpPr/>
          <p:nvPr>
            <p:custDataLst>
              <p:tags r:id="rId5"/>
            </p:custDataLst>
          </p:nvPr>
        </p:nvSpPr>
        <p:spPr>
          <a:xfrm rot="2700000">
            <a:off x="6049365" y="4507036"/>
            <a:ext cx="595391" cy="59539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文本框 13"/>
          <p:cNvSpPr txBox="1"/>
          <p:nvPr>
            <p:custDataLst>
              <p:tags r:id="rId6"/>
            </p:custDataLst>
          </p:nvPr>
        </p:nvSpPr>
        <p:spPr>
          <a:xfrm>
            <a:off x="5978728" y="4533798"/>
            <a:ext cx="727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BAA38859-0AE4-CFB8-ADF0-5FB36618D12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896053" y="1847759"/>
            <a:ext cx="72777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4147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基础工具使用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74090" y="4022090"/>
            <a:ext cx="972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F6C923A-14FE-7E69-010A-2DECBD147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438033"/>
              </p:ext>
            </p:extLst>
          </p:nvPr>
        </p:nvGraphicFramePr>
        <p:xfrm>
          <a:off x="93903" y="1103302"/>
          <a:ext cx="12004193" cy="5212080"/>
        </p:xfrm>
        <a:graphic>
          <a:graphicData uri="http://schemas.openxmlformats.org/drawingml/2006/table">
            <a:tbl>
              <a:tblPr firstRow="1" bandRow="1"/>
              <a:tblGrid>
                <a:gridCol w="1677436">
                  <a:extLst>
                    <a:ext uri="{9D8B030D-6E8A-4147-A177-3AD203B41FA5}">
                      <a16:colId xmlns:a16="http://schemas.microsoft.com/office/drawing/2014/main" val="2983628475"/>
                    </a:ext>
                  </a:extLst>
                </a:gridCol>
                <a:gridCol w="9163878">
                  <a:extLst>
                    <a:ext uri="{9D8B030D-6E8A-4147-A177-3AD203B41FA5}">
                      <a16:colId xmlns:a16="http://schemas.microsoft.com/office/drawing/2014/main" val="865300263"/>
                    </a:ext>
                  </a:extLst>
                </a:gridCol>
                <a:gridCol w="1162879">
                  <a:extLst>
                    <a:ext uri="{9D8B030D-6E8A-4147-A177-3AD203B41FA5}">
                      <a16:colId xmlns:a16="http://schemas.microsoft.com/office/drawing/2014/main" val="13518289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工具名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用途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获取途径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11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file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查看文件架构信息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strings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提取程序中的字符串，初步了解程序，查找敏感信息等内容。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609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Detect-It-Easy 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软件查壳工具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399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readelf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查看文件的所有详细信息，包括文件的头信息，动态库信息，段信息等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开源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30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objdump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对目标文件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(obj)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或可执行文件进行反汇编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开源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480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ldd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查看文件执行所需要的动态库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578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checksec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用来查看二进制的安全编译选项，以此查看安全机制是否保护到位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836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gdb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无界面、强大的命令行调试工具，用于调试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C++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和其他编程语言的程序。可使用</a:t>
                      </a:r>
                      <a:r>
                        <a:rPr lang="en-US" altLang="zh-CN" sz="1600" b="0" i="0" kern="1200" dirty="0" err="1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peda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600" b="0" i="0" kern="1200" dirty="0" err="1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pwngdb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插件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018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edb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debugger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带界面的动态调试器。直接查看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ASCII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码、动态跟踪寄存器和栈中的数据，简化了对程序分析的过程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1123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Ida Pro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功能强大的反汇编和反编译软件，可以将汇编代码转为伪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代码。支持插件，各种功能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免费版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72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Binary Ninja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交互式反编译器、反汇编器、调试器和二进制分析平台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商业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246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Ghidra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功能强大、免费的开源逆向分析工具。功能包括反汇编，汇编，反编译，绘图和脚本，以及数百个其他功能。可以命令行或者界面启动。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65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radare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开源的逆向工程和二进制分析框架，包括反汇编、分析数据、打补丁、比较数据、搜索、替换、虚拟化等等，同时具备超强的脚本加载能力</a:t>
                      </a:r>
                      <a:endParaRPr lang="zh-CN" altLang="en-US" sz="16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355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19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程序编译的四个过程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76838" y="1103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74090" y="4022090"/>
            <a:ext cx="972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32AAC7-BDF6-D6CE-2DA0-9D93B3E954F6}"/>
              </a:ext>
            </a:extLst>
          </p:cNvPr>
          <p:cNvSpPr txBox="1"/>
          <p:nvPr/>
        </p:nvSpPr>
        <p:spPr>
          <a:xfrm>
            <a:off x="163608" y="826303"/>
            <a:ext cx="961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预处理</a:t>
            </a:r>
            <a:endParaRPr lang="en-US" altLang="zh-CN" b="1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gcc</a:t>
            </a:r>
            <a:r>
              <a:rPr lang="en-US" altLang="zh-CN" dirty="0"/>
              <a:t>/clang    -E    </a:t>
            </a:r>
            <a:r>
              <a:rPr lang="en-US" altLang="zh-CN" dirty="0" err="1"/>
              <a:t>main.c</a:t>
            </a:r>
            <a:r>
              <a:rPr lang="en-US" altLang="zh-CN" dirty="0"/>
              <a:t>   -o   </a:t>
            </a:r>
            <a:r>
              <a:rPr lang="en-US" altLang="zh-CN" dirty="0" err="1"/>
              <a:t>main.i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去除注释、宏替换、头文件展开、条件编译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825013-36FC-8C3C-6D77-08C5A4487219}"/>
              </a:ext>
            </a:extLst>
          </p:cNvPr>
          <p:cNvSpPr txBox="1"/>
          <p:nvPr/>
        </p:nvSpPr>
        <p:spPr>
          <a:xfrm>
            <a:off x="163607" y="1793141"/>
            <a:ext cx="961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编译（</a:t>
            </a:r>
            <a:r>
              <a:rPr lang="en-US" altLang="zh-CN" b="1" dirty="0"/>
              <a:t>C/C++  </a:t>
            </a:r>
            <a:r>
              <a:rPr lang="en-US" altLang="zh-CN" b="1" dirty="0">
                <a:sym typeface="Wingdings" panose="05000000000000000000" pitchFamily="2" charset="2"/>
              </a:rPr>
              <a:t>  </a:t>
            </a:r>
            <a:r>
              <a:rPr lang="zh-CN" altLang="en-US" b="1" dirty="0">
                <a:sym typeface="Wingdings" panose="05000000000000000000" pitchFamily="2" charset="2"/>
              </a:rPr>
              <a:t>汇编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gcc</a:t>
            </a:r>
            <a:r>
              <a:rPr lang="en-US" altLang="zh-CN" dirty="0"/>
              <a:t>/clang    -S    </a:t>
            </a:r>
            <a:r>
              <a:rPr lang="en-US" altLang="zh-CN" dirty="0" err="1"/>
              <a:t>main.i</a:t>
            </a:r>
            <a:r>
              <a:rPr lang="en-US" altLang="zh-CN" dirty="0"/>
              <a:t>   -o   </a:t>
            </a:r>
            <a:r>
              <a:rPr lang="en-US" altLang="zh-CN" dirty="0" err="1"/>
              <a:t>main.s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扫描、词法分析、语法分析、语义分析、优化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C96F6E-A520-7AB0-70C2-AD5878715C29}"/>
              </a:ext>
            </a:extLst>
          </p:cNvPr>
          <p:cNvSpPr txBox="1"/>
          <p:nvPr/>
        </p:nvSpPr>
        <p:spPr>
          <a:xfrm>
            <a:off x="90014" y="2748557"/>
            <a:ext cx="961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汇编（汇编  </a:t>
            </a:r>
            <a:r>
              <a:rPr lang="en-US" altLang="zh-CN" b="1" dirty="0">
                <a:sym typeface="Wingdings" panose="05000000000000000000" pitchFamily="2" charset="2"/>
              </a:rPr>
              <a:t>  </a:t>
            </a:r>
            <a:r>
              <a:rPr lang="zh-CN" altLang="en-US" b="1" dirty="0">
                <a:sym typeface="Wingdings" panose="05000000000000000000" pitchFamily="2" charset="2"/>
              </a:rPr>
              <a:t>二进制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gcc</a:t>
            </a:r>
            <a:r>
              <a:rPr lang="en-US" altLang="zh-CN" dirty="0"/>
              <a:t>/clang    -C    </a:t>
            </a:r>
            <a:r>
              <a:rPr lang="en-US" altLang="zh-CN" dirty="0" err="1"/>
              <a:t>main.s</a:t>
            </a:r>
            <a:r>
              <a:rPr lang="en-US" altLang="zh-CN" dirty="0"/>
              <a:t>   -o   </a:t>
            </a:r>
            <a:r>
              <a:rPr lang="en-US" altLang="zh-CN" dirty="0" err="1"/>
              <a:t>main.o</a:t>
            </a:r>
            <a:endParaRPr lang="en-US" altLang="zh-CN" dirty="0"/>
          </a:p>
          <a:p>
            <a:r>
              <a:rPr lang="zh-CN" altLang="en-US" dirty="0"/>
              <a:t>    把汇编指令转成机器语言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FD23CC-5D30-72D9-3714-C5E8B6F7E89A}"/>
              </a:ext>
            </a:extLst>
          </p:cNvPr>
          <p:cNvSpPr txBox="1"/>
          <p:nvPr/>
        </p:nvSpPr>
        <p:spPr>
          <a:xfrm>
            <a:off x="90013" y="3623967"/>
            <a:ext cx="961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/>
              <a:t>链接</a:t>
            </a:r>
            <a:endParaRPr lang="en-US" altLang="zh-CN" b="1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gcc</a:t>
            </a:r>
            <a:r>
              <a:rPr lang="en-US" altLang="zh-CN" dirty="0"/>
              <a:t>/clang    </a:t>
            </a:r>
            <a:r>
              <a:rPr lang="en-US" altLang="zh-CN" dirty="0" err="1"/>
              <a:t>main.o</a:t>
            </a:r>
            <a:r>
              <a:rPr lang="en-US" altLang="zh-CN" dirty="0"/>
              <a:t>   -o    main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符号解析、重定位、生成可执行文件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D54F6D-DD86-E96A-931A-E88DC8989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26" y="4517620"/>
            <a:ext cx="5164014" cy="22131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0E5BEB-1E52-F762-764F-1A1515973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433" y="826303"/>
            <a:ext cx="4769951" cy="595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3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93dcdbd-abab-40c4-b567-d438784209e6"/>
  <p:tag name="RESOURCE_RECORD_KEY" val="{&quot;70&quot;:[3320073,3314617,3312209,3314635,3314060]}"/>
  <p:tag name="COMMONDATA" val="eyJoZGlkIjoiMmU0OTk2NmI0NzhlY2FiODY4Njg4MDU2MzRlMDA0M2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3.75,&quot;left&quot;:118.9,&quot;top&quot;:207.4,&quot;width&quot;:714.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3.75,&quot;left&quot;:118.9,&quot;top&quot;:207.4,&quot;width&quot;:714.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3.75,&quot;left&quot;:118.9,&quot;top&quot;:207.4,&quot;width&quot;:714.3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3.75,&quot;left&quot;:118.9,&quot;top&quot;:207.4,&quot;width&quot;:714.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3.75,&quot;left&quot;:118.9,&quot;top&quot;:207.4,&quot;width&quot;:714.3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5166661420512,&quot;left&quot;:343.61601212863275,&quot;top&quot;:136.9253023618859,&quot;width&quot;:524.614775272941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7953543307088,&quot;left&quot;:343.61601212863275,&quot;top&quot;:146.64661417322833,&quot;width&quot;:524.614775272941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3348</TotalTime>
  <Words>3560</Words>
  <Application>Microsoft Office PowerPoint</Application>
  <PresentationFormat>宽屏</PresentationFormat>
  <Paragraphs>488</Paragraphs>
  <Slides>40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-apple-system</vt:lpstr>
      <vt:lpstr>pingfang SC</vt:lpstr>
      <vt:lpstr>等线</vt:lpstr>
      <vt:lpstr>黑体</vt:lpstr>
      <vt:lpstr>宋体</vt:lpstr>
      <vt:lpstr>微软雅黑</vt:lpstr>
      <vt:lpstr>Arial</vt:lpstr>
      <vt:lpstr>Calibri</vt:lpstr>
      <vt:lpstr>Open Sans</vt:lpstr>
      <vt:lpstr>Wingdings</vt:lpstr>
      <vt:lpstr>Office 主题​​</vt:lpstr>
      <vt:lpstr>包装程序外壳对象</vt:lpstr>
      <vt:lpstr>PowerPoint 演示文稿</vt:lpstr>
      <vt:lpstr>PowerPoint 演示文稿</vt:lpstr>
      <vt:lpstr>二进制安全</vt:lpstr>
      <vt:lpstr>二进制安全—常见漏洞类型</vt:lpstr>
      <vt:lpstr>二进制安全—挖掘方式</vt:lpstr>
      <vt:lpstr>二进制安全—学习路线</vt:lpstr>
      <vt:lpstr>PowerPoint 演示文稿</vt:lpstr>
      <vt:lpstr>基础工具使用</vt:lpstr>
      <vt:lpstr>程序编译的四个过程</vt:lpstr>
      <vt:lpstr>Step One: 程序信息获取</vt:lpstr>
      <vt:lpstr>Step Two:反汇编—objdump</vt:lpstr>
      <vt:lpstr>Step Two:反汇编—ida free</vt:lpstr>
      <vt:lpstr>Step Two:反编译—ida free</vt:lpstr>
      <vt:lpstr>Step Two :反汇编&amp;反编译—Ghidra</vt:lpstr>
      <vt:lpstr>Step three:动态调试—gdb+peda/pwndbg插件</vt:lpstr>
      <vt:lpstr>PowerPoint 演示文稿</vt:lpstr>
      <vt:lpstr>信息收集</vt:lpstr>
      <vt:lpstr>挖洞小窍门—1</vt:lpstr>
      <vt:lpstr>挖洞小窍门—2</vt:lpstr>
      <vt:lpstr>挖洞小窍门—3</vt:lpstr>
      <vt:lpstr>挖洞小窍门—4</vt:lpstr>
      <vt:lpstr>挖洞小窍门—5</vt:lpstr>
      <vt:lpstr>挖洞小窍门—6</vt:lpstr>
      <vt:lpstr>挖洞小窍门—7</vt:lpstr>
      <vt:lpstr>挖洞小窍门—8</vt:lpstr>
      <vt:lpstr>挖洞小窍门—9</vt:lpstr>
      <vt:lpstr>挖洞小窍门—10</vt:lpstr>
      <vt:lpstr>挖洞小窍门—11</vt:lpstr>
      <vt:lpstr>挖洞小窍门—12</vt:lpstr>
      <vt:lpstr>挖洞小窍门—13</vt:lpstr>
      <vt:lpstr>挖洞小窍门—14</vt:lpstr>
      <vt:lpstr>挖洞小窍门—15</vt:lpstr>
      <vt:lpstr>挖洞小窍门—16</vt:lpstr>
      <vt:lpstr>挖洞小窍门—17</vt:lpstr>
      <vt:lpstr>挖洞小窍门—18</vt:lpstr>
      <vt:lpstr>挖洞小窍门—终极大法</vt:lpstr>
      <vt:lpstr>内核漏洞</vt:lpstr>
      <vt:lpstr>PowerPoint 演示文稿</vt:lpstr>
      <vt:lpstr>实战案例分享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Zhiwei Zhang</cp:lastModifiedBy>
  <cp:revision>487</cp:revision>
  <cp:lastPrinted>2023-03-05T13:34:00Z</cp:lastPrinted>
  <dcterms:created xsi:type="dcterms:W3CDTF">2023-02-13T06:28:00Z</dcterms:created>
  <dcterms:modified xsi:type="dcterms:W3CDTF">2024-08-27T01:49:23Z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2052-12.1.0.16729</vt:lpwstr>
  </property>
</Properties>
</file>